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7" r:id="rId3"/>
    <p:sldId id="258" r:id="rId4"/>
    <p:sldId id="261" r:id="rId5"/>
    <p:sldId id="262" r:id="rId6"/>
    <p:sldId id="259" r:id="rId7"/>
    <p:sldId id="265" r:id="rId8"/>
    <p:sldId id="266" r:id="rId9"/>
    <p:sldId id="267" r:id="rId10"/>
    <p:sldId id="268" r:id="rId11"/>
    <p:sldId id="263" r:id="rId12"/>
    <p:sldId id="269" r:id="rId1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ssWoodrow" initials="M"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717" autoAdjust="0"/>
  </p:normalViewPr>
  <p:slideViewPr>
    <p:cSldViewPr snapToGrid="0">
      <p:cViewPr>
        <p:scale>
          <a:sx n="96" d="100"/>
          <a:sy n="96" d="100"/>
        </p:scale>
        <p:origin x="-178" y="-14"/>
      </p:cViewPr>
      <p:guideLst>
        <p:guide orient="horz" pos="2160"/>
        <p:guide pos="3840"/>
      </p:guideLst>
    </p:cSldViewPr>
  </p:slideViewPr>
  <p:outlineViewPr>
    <p:cViewPr>
      <p:scale>
        <a:sx n="33" d="100"/>
        <a:sy n="33" d="100"/>
      </p:scale>
      <p:origin x="0" y="-144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3BEFB8F-2730-43B6-A6C7-7A925B4F9022}"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7DF89F43-BC39-4DD1-8191-C457D47E6A2A}">
      <dgm:prSet phldrT="[Text]"/>
      <dgm:spPr/>
      <dgm:t>
        <a:bodyPr/>
        <a:lstStyle/>
        <a:p>
          <a:r>
            <a:rPr lang="en-US" dirty="0" smtClean="0"/>
            <a:t>Professional Partnerships</a:t>
          </a:r>
          <a:endParaRPr lang="en-US" dirty="0"/>
        </a:p>
      </dgm:t>
    </dgm:pt>
    <dgm:pt modelId="{A3DF9BF6-D9C9-4C5E-A9DD-5E0412246CC6}" type="parTrans" cxnId="{0194112B-00ED-4032-A3B9-94BCEFA3D82E}">
      <dgm:prSet/>
      <dgm:spPr/>
      <dgm:t>
        <a:bodyPr/>
        <a:lstStyle/>
        <a:p>
          <a:endParaRPr lang="en-US"/>
        </a:p>
      </dgm:t>
    </dgm:pt>
    <dgm:pt modelId="{B8048F00-B50C-4D2F-B624-360F200319BB}" type="sibTrans" cxnId="{0194112B-00ED-4032-A3B9-94BCEFA3D82E}">
      <dgm:prSet/>
      <dgm:spPr/>
      <dgm:t>
        <a:bodyPr/>
        <a:lstStyle/>
        <a:p>
          <a:endParaRPr lang="en-US"/>
        </a:p>
      </dgm:t>
    </dgm:pt>
    <dgm:pt modelId="{F70C4327-0B81-4030-9602-FB9316E8CAD3}">
      <dgm:prSet phldrT="[Text]"/>
      <dgm:spPr/>
      <dgm:t>
        <a:bodyPr/>
        <a:lstStyle/>
        <a:p>
          <a:r>
            <a:rPr lang="en-US" dirty="0" smtClean="0"/>
            <a:t>Culture of trust and collaboration in the classroom</a:t>
          </a:r>
          <a:endParaRPr lang="en-US" dirty="0"/>
        </a:p>
      </dgm:t>
    </dgm:pt>
    <dgm:pt modelId="{6749002B-EDC0-4DA7-A60D-355AEFEF6AFE}" type="parTrans" cxnId="{BB77654F-E768-4FA1-B171-44ED60ECE481}">
      <dgm:prSet/>
      <dgm:spPr/>
      <dgm:t>
        <a:bodyPr/>
        <a:lstStyle/>
        <a:p>
          <a:endParaRPr lang="en-US"/>
        </a:p>
      </dgm:t>
    </dgm:pt>
    <dgm:pt modelId="{820737CF-9290-4676-BF70-705BF768FDC3}" type="sibTrans" cxnId="{BB77654F-E768-4FA1-B171-44ED60ECE481}">
      <dgm:prSet/>
      <dgm:spPr/>
      <dgm:t>
        <a:bodyPr/>
        <a:lstStyle/>
        <a:p>
          <a:endParaRPr lang="en-US"/>
        </a:p>
      </dgm:t>
    </dgm:pt>
    <dgm:pt modelId="{6B8A2068-CC3A-4889-87C0-963F951D3248}">
      <dgm:prSet phldrT="[Text]"/>
      <dgm:spPr/>
      <dgm:t>
        <a:bodyPr/>
        <a:lstStyle/>
        <a:p>
          <a:r>
            <a:rPr lang="en-US" dirty="0" smtClean="0"/>
            <a:t>High Expectations</a:t>
          </a:r>
          <a:endParaRPr lang="en-US" dirty="0"/>
        </a:p>
      </dgm:t>
    </dgm:pt>
    <dgm:pt modelId="{3ADDF431-77BF-4FE2-9ABE-77018346A13F}" type="parTrans" cxnId="{08ECBE0B-B19F-4B39-B097-1B860FEA324F}">
      <dgm:prSet/>
      <dgm:spPr/>
      <dgm:t>
        <a:bodyPr/>
        <a:lstStyle/>
        <a:p>
          <a:endParaRPr lang="en-US"/>
        </a:p>
      </dgm:t>
    </dgm:pt>
    <dgm:pt modelId="{D8F800DF-DC5D-401D-B187-745589F0484A}" type="sibTrans" cxnId="{08ECBE0B-B19F-4B39-B097-1B860FEA324F}">
      <dgm:prSet/>
      <dgm:spPr/>
      <dgm:t>
        <a:bodyPr/>
        <a:lstStyle/>
        <a:p>
          <a:endParaRPr lang="en-US"/>
        </a:p>
      </dgm:t>
    </dgm:pt>
    <dgm:pt modelId="{D39BB195-E652-4942-B215-BA60D7AE7408}">
      <dgm:prSet phldrT="[Text]"/>
      <dgm:spPr/>
      <dgm:t>
        <a:bodyPr/>
        <a:lstStyle/>
        <a:p>
          <a:r>
            <a:rPr lang="en-US" dirty="0" smtClean="0"/>
            <a:t>Pupil Voice and Autonomy</a:t>
          </a:r>
          <a:endParaRPr lang="en-US" dirty="0"/>
        </a:p>
      </dgm:t>
    </dgm:pt>
    <dgm:pt modelId="{659D0FB0-6599-482B-BAD6-6B5E86B662DF}" type="parTrans" cxnId="{FE70DF3B-32BD-408C-9E8A-2C987CE24F1C}">
      <dgm:prSet/>
      <dgm:spPr/>
      <dgm:t>
        <a:bodyPr/>
        <a:lstStyle/>
        <a:p>
          <a:endParaRPr lang="en-US"/>
        </a:p>
      </dgm:t>
    </dgm:pt>
    <dgm:pt modelId="{A9B9F674-AD79-48F1-8BF6-F765C0457711}" type="sibTrans" cxnId="{FE70DF3B-32BD-408C-9E8A-2C987CE24F1C}">
      <dgm:prSet/>
      <dgm:spPr/>
      <dgm:t>
        <a:bodyPr/>
        <a:lstStyle/>
        <a:p>
          <a:endParaRPr lang="en-US"/>
        </a:p>
      </dgm:t>
    </dgm:pt>
    <dgm:pt modelId="{9D336CA7-2A2C-4856-B61D-E8B2D976CA06}">
      <dgm:prSet phldrT="[Text]"/>
      <dgm:spPr/>
      <dgm:t>
        <a:bodyPr/>
        <a:lstStyle/>
        <a:p>
          <a:r>
            <a:rPr lang="en-US" dirty="0" smtClean="0"/>
            <a:t>Evidence Informed Teaching</a:t>
          </a:r>
          <a:endParaRPr lang="en-US" dirty="0"/>
        </a:p>
      </dgm:t>
    </dgm:pt>
    <dgm:pt modelId="{B744F7CC-8AEB-491C-9C19-4379955C1E5C}" type="parTrans" cxnId="{640E9809-1AA6-48EF-BE0A-7C36D8835215}">
      <dgm:prSet/>
      <dgm:spPr/>
      <dgm:t>
        <a:bodyPr/>
        <a:lstStyle/>
        <a:p>
          <a:endParaRPr lang="en-US"/>
        </a:p>
      </dgm:t>
    </dgm:pt>
    <dgm:pt modelId="{E0AD5317-97B3-4B9F-95FA-1F05F4C455FB}" type="sibTrans" cxnId="{640E9809-1AA6-48EF-BE0A-7C36D8835215}">
      <dgm:prSet/>
      <dgm:spPr/>
      <dgm:t>
        <a:bodyPr/>
        <a:lstStyle/>
        <a:p>
          <a:endParaRPr lang="en-US"/>
        </a:p>
      </dgm:t>
    </dgm:pt>
    <dgm:pt modelId="{0868C9A2-88C5-400E-87A4-7F1CB5287F6D}">
      <dgm:prSet/>
      <dgm:spPr/>
      <dgm:t>
        <a:bodyPr/>
        <a:lstStyle/>
        <a:p>
          <a:r>
            <a:rPr lang="en-US" dirty="0" smtClean="0"/>
            <a:t>Curriculum and Subject Knowledge</a:t>
          </a:r>
          <a:endParaRPr lang="en-US" dirty="0"/>
        </a:p>
      </dgm:t>
    </dgm:pt>
    <dgm:pt modelId="{3A54EABD-7838-4453-9E8D-A97BBC3607F1}" type="parTrans" cxnId="{14D67B50-7660-43F8-BD58-E7033A050D52}">
      <dgm:prSet/>
      <dgm:spPr/>
      <dgm:t>
        <a:bodyPr/>
        <a:lstStyle/>
        <a:p>
          <a:endParaRPr lang="en-US"/>
        </a:p>
      </dgm:t>
    </dgm:pt>
    <dgm:pt modelId="{ED512BC8-479A-4C03-B4C2-8F7F06799788}" type="sibTrans" cxnId="{14D67B50-7660-43F8-BD58-E7033A050D52}">
      <dgm:prSet/>
      <dgm:spPr/>
      <dgm:t>
        <a:bodyPr/>
        <a:lstStyle/>
        <a:p>
          <a:endParaRPr lang="en-US"/>
        </a:p>
      </dgm:t>
    </dgm:pt>
    <dgm:pt modelId="{FB1622BD-8EDD-49FD-B56C-22DF2E2A4322}">
      <dgm:prSet/>
      <dgm:spPr/>
      <dgm:t>
        <a:bodyPr/>
        <a:lstStyle/>
        <a:p>
          <a:r>
            <a:rPr lang="en-US" dirty="0" smtClean="0"/>
            <a:t>Deep Learning and Challenge</a:t>
          </a:r>
          <a:endParaRPr lang="en-US" dirty="0"/>
        </a:p>
      </dgm:t>
    </dgm:pt>
    <dgm:pt modelId="{F32D96E1-07CE-4AE8-A4C5-31B6D750D7BD}" type="parTrans" cxnId="{C5947470-0431-4B29-8533-5E665563790C}">
      <dgm:prSet/>
      <dgm:spPr/>
      <dgm:t>
        <a:bodyPr/>
        <a:lstStyle/>
        <a:p>
          <a:endParaRPr lang="en-US"/>
        </a:p>
      </dgm:t>
    </dgm:pt>
    <dgm:pt modelId="{033566E7-676D-43E8-B804-E34EBE5F8BCF}" type="sibTrans" cxnId="{C5947470-0431-4B29-8533-5E665563790C}">
      <dgm:prSet/>
      <dgm:spPr/>
      <dgm:t>
        <a:bodyPr/>
        <a:lstStyle/>
        <a:p>
          <a:endParaRPr lang="en-US"/>
        </a:p>
      </dgm:t>
    </dgm:pt>
    <dgm:pt modelId="{B4614677-8971-4056-BF49-20321A21AD9F}">
      <dgm:prSet/>
      <dgm:spPr/>
      <dgm:t>
        <a:bodyPr/>
        <a:lstStyle/>
        <a:p>
          <a:r>
            <a:rPr lang="en-US" dirty="0" smtClean="0"/>
            <a:t>Rigorous and Assessment and Feedback</a:t>
          </a:r>
          <a:endParaRPr lang="en-US" dirty="0"/>
        </a:p>
      </dgm:t>
    </dgm:pt>
    <dgm:pt modelId="{8111AE99-05EC-469E-8825-917787E1F4AB}" type="parTrans" cxnId="{521C8E03-75B0-48DF-BA78-87C07AE055DC}">
      <dgm:prSet/>
      <dgm:spPr/>
      <dgm:t>
        <a:bodyPr/>
        <a:lstStyle/>
        <a:p>
          <a:endParaRPr lang="en-US"/>
        </a:p>
      </dgm:t>
    </dgm:pt>
    <dgm:pt modelId="{5A1590C9-D875-4E51-82B8-2A0023BD08F9}" type="sibTrans" cxnId="{521C8E03-75B0-48DF-BA78-87C07AE055DC}">
      <dgm:prSet/>
      <dgm:spPr/>
      <dgm:t>
        <a:bodyPr/>
        <a:lstStyle/>
        <a:p>
          <a:endParaRPr lang="en-US"/>
        </a:p>
      </dgm:t>
    </dgm:pt>
    <dgm:pt modelId="{13D8DC30-20BF-4EBB-ACB7-4CA320FCB820}">
      <dgm:prSet/>
      <dgm:spPr/>
      <dgm:t>
        <a:bodyPr/>
        <a:lstStyle/>
        <a:p>
          <a:r>
            <a:rPr lang="en-US" dirty="0" smtClean="0"/>
            <a:t>Evidence and informed professional learning</a:t>
          </a:r>
          <a:endParaRPr lang="en-US" dirty="0"/>
        </a:p>
      </dgm:t>
    </dgm:pt>
    <dgm:pt modelId="{16EDC9D9-088D-49BD-B8D4-E8254CAF9415}" type="parTrans" cxnId="{DEA68A8E-F45D-42FD-B939-2C71A11A3B6D}">
      <dgm:prSet/>
      <dgm:spPr/>
      <dgm:t>
        <a:bodyPr/>
        <a:lstStyle/>
        <a:p>
          <a:endParaRPr lang="en-US"/>
        </a:p>
      </dgm:t>
    </dgm:pt>
    <dgm:pt modelId="{1E4975E9-2320-4DB7-BEAE-2C2E43812D4C}" type="sibTrans" cxnId="{DEA68A8E-F45D-42FD-B939-2C71A11A3B6D}">
      <dgm:prSet/>
      <dgm:spPr/>
      <dgm:t>
        <a:bodyPr/>
        <a:lstStyle/>
        <a:p>
          <a:endParaRPr lang="en-US"/>
        </a:p>
      </dgm:t>
    </dgm:pt>
    <dgm:pt modelId="{69458A5E-6E77-44D8-BAA9-FEAC3F8EF672}" type="pres">
      <dgm:prSet presAssocID="{83BEFB8F-2730-43B6-A6C7-7A925B4F9022}" presName="diagram" presStyleCnt="0">
        <dgm:presLayoutVars>
          <dgm:dir/>
          <dgm:resizeHandles val="exact"/>
        </dgm:presLayoutVars>
      </dgm:prSet>
      <dgm:spPr/>
      <dgm:t>
        <a:bodyPr/>
        <a:lstStyle/>
        <a:p>
          <a:endParaRPr lang="en-US"/>
        </a:p>
      </dgm:t>
    </dgm:pt>
    <dgm:pt modelId="{E173C064-408D-4031-909A-710A347EA46C}" type="pres">
      <dgm:prSet presAssocID="{7DF89F43-BC39-4DD1-8191-C457D47E6A2A}" presName="node" presStyleLbl="node1" presStyleIdx="0" presStyleCnt="9">
        <dgm:presLayoutVars>
          <dgm:bulletEnabled val="1"/>
        </dgm:presLayoutVars>
      </dgm:prSet>
      <dgm:spPr/>
      <dgm:t>
        <a:bodyPr/>
        <a:lstStyle/>
        <a:p>
          <a:endParaRPr lang="en-US"/>
        </a:p>
      </dgm:t>
    </dgm:pt>
    <dgm:pt modelId="{1146B41E-6CE3-4329-920D-9E0117F27B2C}" type="pres">
      <dgm:prSet presAssocID="{B8048F00-B50C-4D2F-B624-360F200319BB}" presName="sibTrans" presStyleCnt="0"/>
      <dgm:spPr/>
    </dgm:pt>
    <dgm:pt modelId="{A6DA1DCA-291B-41C4-9675-AED94A60546C}" type="pres">
      <dgm:prSet presAssocID="{F70C4327-0B81-4030-9602-FB9316E8CAD3}" presName="node" presStyleLbl="node1" presStyleIdx="1" presStyleCnt="9" custScaleX="99896" custScaleY="96115">
        <dgm:presLayoutVars>
          <dgm:bulletEnabled val="1"/>
        </dgm:presLayoutVars>
      </dgm:prSet>
      <dgm:spPr/>
      <dgm:t>
        <a:bodyPr/>
        <a:lstStyle/>
        <a:p>
          <a:endParaRPr lang="en-US"/>
        </a:p>
      </dgm:t>
    </dgm:pt>
    <dgm:pt modelId="{56A06B54-3839-4CA3-A1E5-0F6BB2EB4CD2}" type="pres">
      <dgm:prSet presAssocID="{820737CF-9290-4676-BF70-705BF768FDC3}" presName="sibTrans" presStyleCnt="0"/>
      <dgm:spPr/>
    </dgm:pt>
    <dgm:pt modelId="{3F7BE6FB-9DA8-4F87-AC1A-76196B357B2E}" type="pres">
      <dgm:prSet presAssocID="{6B8A2068-CC3A-4889-87C0-963F951D3248}" presName="node" presStyleLbl="node1" presStyleIdx="2" presStyleCnt="9">
        <dgm:presLayoutVars>
          <dgm:bulletEnabled val="1"/>
        </dgm:presLayoutVars>
      </dgm:prSet>
      <dgm:spPr/>
      <dgm:t>
        <a:bodyPr/>
        <a:lstStyle/>
        <a:p>
          <a:endParaRPr lang="en-US"/>
        </a:p>
      </dgm:t>
    </dgm:pt>
    <dgm:pt modelId="{19E6D9CF-4663-48B8-BB72-5465F8CE2DB9}" type="pres">
      <dgm:prSet presAssocID="{D8F800DF-DC5D-401D-B187-745589F0484A}" presName="sibTrans" presStyleCnt="0"/>
      <dgm:spPr/>
    </dgm:pt>
    <dgm:pt modelId="{0A3167FD-3B92-4245-B4CA-A5253FF417ED}" type="pres">
      <dgm:prSet presAssocID="{D39BB195-E652-4942-B215-BA60D7AE7408}" presName="node" presStyleLbl="node1" presStyleIdx="3" presStyleCnt="9">
        <dgm:presLayoutVars>
          <dgm:bulletEnabled val="1"/>
        </dgm:presLayoutVars>
      </dgm:prSet>
      <dgm:spPr/>
      <dgm:t>
        <a:bodyPr/>
        <a:lstStyle/>
        <a:p>
          <a:endParaRPr lang="en-US"/>
        </a:p>
      </dgm:t>
    </dgm:pt>
    <dgm:pt modelId="{8F5ADDDC-206C-4E2D-BF50-FC4114A40C29}" type="pres">
      <dgm:prSet presAssocID="{A9B9F674-AD79-48F1-8BF6-F765C0457711}" presName="sibTrans" presStyleCnt="0"/>
      <dgm:spPr/>
    </dgm:pt>
    <dgm:pt modelId="{04CF992F-AD83-429C-95D4-310D63731EAB}" type="pres">
      <dgm:prSet presAssocID="{9D336CA7-2A2C-4856-B61D-E8B2D976CA06}" presName="node" presStyleLbl="node1" presStyleIdx="4" presStyleCnt="9">
        <dgm:presLayoutVars>
          <dgm:bulletEnabled val="1"/>
        </dgm:presLayoutVars>
      </dgm:prSet>
      <dgm:spPr/>
      <dgm:t>
        <a:bodyPr/>
        <a:lstStyle/>
        <a:p>
          <a:endParaRPr lang="en-US"/>
        </a:p>
      </dgm:t>
    </dgm:pt>
    <dgm:pt modelId="{9A5E31BC-252F-44B0-9727-AEE3B3DBCFDF}" type="pres">
      <dgm:prSet presAssocID="{E0AD5317-97B3-4B9F-95FA-1F05F4C455FB}" presName="sibTrans" presStyleCnt="0"/>
      <dgm:spPr/>
    </dgm:pt>
    <dgm:pt modelId="{705D713E-9075-443A-AD8C-62F86B74DCA3}" type="pres">
      <dgm:prSet presAssocID="{0868C9A2-88C5-400E-87A4-7F1CB5287F6D}" presName="node" presStyleLbl="node1" presStyleIdx="5" presStyleCnt="9">
        <dgm:presLayoutVars>
          <dgm:bulletEnabled val="1"/>
        </dgm:presLayoutVars>
      </dgm:prSet>
      <dgm:spPr/>
      <dgm:t>
        <a:bodyPr/>
        <a:lstStyle/>
        <a:p>
          <a:endParaRPr lang="en-US"/>
        </a:p>
      </dgm:t>
    </dgm:pt>
    <dgm:pt modelId="{75FF91F0-6C3C-464C-9CB9-BAD99CEC25F9}" type="pres">
      <dgm:prSet presAssocID="{ED512BC8-479A-4C03-B4C2-8F7F06799788}" presName="sibTrans" presStyleCnt="0"/>
      <dgm:spPr/>
    </dgm:pt>
    <dgm:pt modelId="{C67DD6B6-AD75-43C2-8A9B-F5A920B91013}" type="pres">
      <dgm:prSet presAssocID="{FB1622BD-8EDD-49FD-B56C-22DF2E2A4322}" presName="node" presStyleLbl="node1" presStyleIdx="6" presStyleCnt="9">
        <dgm:presLayoutVars>
          <dgm:bulletEnabled val="1"/>
        </dgm:presLayoutVars>
      </dgm:prSet>
      <dgm:spPr/>
      <dgm:t>
        <a:bodyPr/>
        <a:lstStyle/>
        <a:p>
          <a:endParaRPr lang="en-US"/>
        </a:p>
      </dgm:t>
    </dgm:pt>
    <dgm:pt modelId="{1F143B66-F295-45C3-8DBF-A6344C15EB31}" type="pres">
      <dgm:prSet presAssocID="{033566E7-676D-43E8-B804-E34EBE5F8BCF}" presName="sibTrans" presStyleCnt="0"/>
      <dgm:spPr/>
    </dgm:pt>
    <dgm:pt modelId="{7962A847-DF20-4261-A1A9-E8E002FBA2A7}" type="pres">
      <dgm:prSet presAssocID="{B4614677-8971-4056-BF49-20321A21AD9F}" presName="node" presStyleLbl="node1" presStyleIdx="7" presStyleCnt="9">
        <dgm:presLayoutVars>
          <dgm:bulletEnabled val="1"/>
        </dgm:presLayoutVars>
      </dgm:prSet>
      <dgm:spPr/>
      <dgm:t>
        <a:bodyPr/>
        <a:lstStyle/>
        <a:p>
          <a:endParaRPr lang="en-US"/>
        </a:p>
      </dgm:t>
    </dgm:pt>
    <dgm:pt modelId="{1761CBAB-685F-4F86-A54C-437596573F0F}" type="pres">
      <dgm:prSet presAssocID="{5A1590C9-D875-4E51-82B8-2A0023BD08F9}" presName="sibTrans" presStyleCnt="0"/>
      <dgm:spPr/>
    </dgm:pt>
    <dgm:pt modelId="{F9218F2A-E1BD-478A-8504-08E68101C64A}" type="pres">
      <dgm:prSet presAssocID="{13D8DC30-20BF-4EBB-ACB7-4CA320FCB820}" presName="node" presStyleLbl="node1" presStyleIdx="8" presStyleCnt="9">
        <dgm:presLayoutVars>
          <dgm:bulletEnabled val="1"/>
        </dgm:presLayoutVars>
      </dgm:prSet>
      <dgm:spPr/>
      <dgm:t>
        <a:bodyPr/>
        <a:lstStyle/>
        <a:p>
          <a:endParaRPr lang="en-US"/>
        </a:p>
      </dgm:t>
    </dgm:pt>
  </dgm:ptLst>
  <dgm:cxnLst>
    <dgm:cxn modelId="{DEA68A8E-F45D-42FD-B939-2C71A11A3B6D}" srcId="{83BEFB8F-2730-43B6-A6C7-7A925B4F9022}" destId="{13D8DC30-20BF-4EBB-ACB7-4CA320FCB820}" srcOrd="8" destOrd="0" parTransId="{16EDC9D9-088D-49BD-B8D4-E8254CAF9415}" sibTransId="{1E4975E9-2320-4DB7-BEAE-2C2E43812D4C}"/>
    <dgm:cxn modelId="{35EAF748-8F0A-4265-8B41-C4C72C0BDC4F}" type="presOf" srcId="{0868C9A2-88C5-400E-87A4-7F1CB5287F6D}" destId="{705D713E-9075-443A-AD8C-62F86B74DCA3}" srcOrd="0" destOrd="0" presId="urn:microsoft.com/office/officeart/2005/8/layout/default"/>
    <dgm:cxn modelId="{FE70DF3B-32BD-408C-9E8A-2C987CE24F1C}" srcId="{83BEFB8F-2730-43B6-A6C7-7A925B4F9022}" destId="{D39BB195-E652-4942-B215-BA60D7AE7408}" srcOrd="3" destOrd="0" parTransId="{659D0FB0-6599-482B-BAD6-6B5E86B662DF}" sibTransId="{A9B9F674-AD79-48F1-8BF6-F765C0457711}"/>
    <dgm:cxn modelId="{C193245B-F386-43D1-B885-F10549E55EAA}" type="presOf" srcId="{B4614677-8971-4056-BF49-20321A21AD9F}" destId="{7962A847-DF20-4261-A1A9-E8E002FBA2A7}" srcOrd="0" destOrd="0" presId="urn:microsoft.com/office/officeart/2005/8/layout/default"/>
    <dgm:cxn modelId="{C095E29E-28B0-4F99-B911-C59BBB488884}" type="presOf" srcId="{6B8A2068-CC3A-4889-87C0-963F951D3248}" destId="{3F7BE6FB-9DA8-4F87-AC1A-76196B357B2E}" srcOrd="0" destOrd="0" presId="urn:microsoft.com/office/officeart/2005/8/layout/default"/>
    <dgm:cxn modelId="{C5947470-0431-4B29-8533-5E665563790C}" srcId="{83BEFB8F-2730-43B6-A6C7-7A925B4F9022}" destId="{FB1622BD-8EDD-49FD-B56C-22DF2E2A4322}" srcOrd="6" destOrd="0" parTransId="{F32D96E1-07CE-4AE8-A4C5-31B6D750D7BD}" sibTransId="{033566E7-676D-43E8-B804-E34EBE5F8BCF}"/>
    <dgm:cxn modelId="{14D67B50-7660-43F8-BD58-E7033A050D52}" srcId="{83BEFB8F-2730-43B6-A6C7-7A925B4F9022}" destId="{0868C9A2-88C5-400E-87A4-7F1CB5287F6D}" srcOrd="5" destOrd="0" parTransId="{3A54EABD-7838-4453-9E8D-A97BBC3607F1}" sibTransId="{ED512BC8-479A-4C03-B4C2-8F7F06799788}"/>
    <dgm:cxn modelId="{F5842189-27C2-4A7D-9701-77A795E20CF3}" type="presOf" srcId="{FB1622BD-8EDD-49FD-B56C-22DF2E2A4322}" destId="{C67DD6B6-AD75-43C2-8A9B-F5A920B91013}" srcOrd="0" destOrd="0" presId="urn:microsoft.com/office/officeart/2005/8/layout/default"/>
    <dgm:cxn modelId="{BB77654F-E768-4FA1-B171-44ED60ECE481}" srcId="{83BEFB8F-2730-43B6-A6C7-7A925B4F9022}" destId="{F70C4327-0B81-4030-9602-FB9316E8CAD3}" srcOrd="1" destOrd="0" parTransId="{6749002B-EDC0-4DA7-A60D-355AEFEF6AFE}" sibTransId="{820737CF-9290-4676-BF70-705BF768FDC3}"/>
    <dgm:cxn modelId="{4561D3E0-7230-49DD-886F-D1ACBD0C8463}" type="presOf" srcId="{83BEFB8F-2730-43B6-A6C7-7A925B4F9022}" destId="{69458A5E-6E77-44D8-BAA9-FEAC3F8EF672}" srcOrd="0" destOrd="0" presId="urn:microsoft.com/office/officeart/2005/8/layout/default"/>
    <dgm:cxn modelId="{CE92A9B7-AA2F-4895-9879-07D3F88BD753}" type="presOf" srcId="{13D8DC30-20BF-4EBB-ACB7-4CA320FCB820}" destId="{F9218F2A-E1BD-478A-8504-08E68101C64A}" srcOrd="0" destOrd="0" presId="urn:microsoft.com/office/officeart/2005/8/layout/default"/>
    <dgm:cxn modelId="{D6ED31A2-DE73-4D84-90EB-4C3FE401A7AB}" type="presOf" srcId="{F70C4327-0B81-4030-9602-FB9316E8CAD3}" destId="{A6DA1DCA-291B-41C4-9675-AED94A60546C}" srcOrd="0" destOrd="0" presId="urn:microsoft.com/office/officeart/2005/8/layout/default"/>
    <dgm:cxn modelId="{0194112B-00ED-4032-A3B9-94BCEFA3D82E}" srcId="{83BEFB8F-2730-43B6-A6C7-7A925B4F9022}" destId="{7DF89F43-BC39-4DD1-8191-C457D47E6A2A}" srcOrd="0" destOrd="0" parTransId="{A3DF9BF6-D9C9-4C5E-A9DD-5E0412246CC6}" sibTransId="{B8048F00-B50C-4D2F-B624-360F200319BB}"/>
    <dgm:cxn modelId="{521C8E03-75B0-48DF-BA78-87C07AE055DC}" srcId="{83BEFB8F-2730-43B6-A6C7-7A925B4F9022}" destId="{B4614677-8971-4056-BF49-20321A21AD9F}" srcOrd="7" destOrd="0" parTransId="{8111AE99-05EC-469E-8825-917787E1F4AB}" sibTransId="{5A1590C9-D875-4E51-82B8-2A0023BD08F9}"/>
    <dgm:cxn modelId="{640E9809-1AA6-48EF-BE0A-7C36D8835215}" srcId="{83BEFB8F-2730-43B6-A6C7-7A925B4F9022}" destId="{9D336CA7-2A2C-4856-B61D-E8B2D976CA06}" srcOrd="4" destOrd="0" parTransId="{B744F7CC-8AEB-491C-9C19-4379955C1E5C}" sibTransId="{E0AD5317-97B3-4B9F-95FA-1F05F4C455FB}"/>
    <dgm:cxn modelId="{FF9509A5-C858-41B0-8643-90C31EC4A816}" type="presOf" srcId="{9D336CA7-2A2C-4856-B61D-E8B2D976CA06}" destId="{04CF992F-AD83-429C-95D4-310D63731EAB}" srcOrd="0" destOrd="0" presId="urn:microsoft.com/office/officeart/2005/8/layout/default"/>
    <dgm:cxn modelId="{3AEBBF49-F477-4F06-98EE-BDEC9D73FEEC}" type="presOf" srcId="{D39BB195-E652-4942-B215-BA60D7AE7408}" destId="{0A3167FD-3B92-4245-B4CA-A5253FF417ED}" srcOrd="0" destOrd="0" presId="urn:microsoft.com/office/officeart/2005/8/layout/default"/>
    <dgm:cxn modelId="{08ECBE0B-B19F-4B39-B097-1B860FEA324F}" srcId="{83BEFB8F-2730-43B6-A6C7-7A925B4F9022}" destId="{6B8A2068-CC3A-4889-87C0-963F951D3248}" srcOrd="2" destOrd="0" parTransId="{3ADDF431-77BF-4FE2-9ABE-77018346A13F}" sibTransId="{D8F800DF-DC5D-401D-B187-745589F0484A}"/>
    <dgm:cxn modelId="{D2E86F99-D70D-4039-819E-E13A31D7A666}" type="presOf" srcId="{7DF89F43-BC39-4DD1-8191-C457D47E6A2A}" destId="{E173C064-408D-4031-909A-710A347EA46C}" srcOrd="0" destOrd="0" presId="urn:microsoft.com/office/officeart/2005/8/layout/default"/>
    <dgm:cxn modelId="{8787353A-BB51-4736-B5EE-3C35814CB0E7}" type="presParOf" srcId="{69458A5E-6E77-44D8-BAA9-FEAC3F8EF672}" destId="{E173C064-408D-4031-909A-710A347EA46C}" srcOrd="0" destOrd="0" presId="urn:microsoft.com/office/officeart/2005/8/layout/default"/>
    <dgm:cxn modelId="{7D784DFF-5F78-4737-84A4-A5CB73A56A73}" type="presParOf" srcId="{69458A5E-6E77-44D8-BAA9-FEAC3F8EF672}" destId="{1146B41E-6CE3-4329-920D-9E0117F27B2C}" srcOrd="1" destOrd="0" presId="urn:microsoft.com/office/officeart/2005/8/layout/default"/>
    <dgm:cxn modelId="{D5FE005D-66C5-43AB-92E2-7AE8AF78F7B1}" type="presParOf" srcId="{69458A5E-6E77-44D8-BAA9-FEAC3F8EF672}" destId="{A6DA1DCA-291B-41C4-9675-AED94A60546C}" srcOrd="2" destOrd="0" presId="urn:microsoft.com/office/officeart/2005/8/layout/default"/>
    <dgm:cxn modelId="{5E6BE38D-A7BC-4752-9B3D-1A96370D0ABF}" type="presParOf" srcId="{69458A5E-6E77-44D8-BAA9-FEAC3F8EF672}" destId="{56A06B54-3839-4CA3-A1E5-0F6BB2EB4CD2}" srcOrd="3" destOrd="0" presId="urn:microsoft.com/office/officeart/2005/8/layout/default"/>
    <dgm:cxn modelId="{23636466-8848-4357-AB17-9EC19748B494}" type="presParOf" srcId="{69458A5E-6E77-44D8-BAA9-FEAC3F8EF672}" destId="{3F7BE6FB-9DA8-4F87-AC1A-76196B357B2E}" srcOrd="4" destOrd="0" presId="urn:microsoft.com/office/officeart/2005/8/layout/default"/>
    <dgm:cxn modelId="{47904D15-A55C-411F-8222-95F5C7FD9BBD}" type="presParOf" srcId="{69458A5E-6E77-44D8-BAA9-FEAC3F8EF672}" destId="{19E6D9CF-4663-48B8-BB72-5465F8CE2DB9}" srcOrd="5" destOrd="0" presId="urn:microsoft.com/office/officeart/2005/8/layout/default"/>
    <dgm:cxn modelId="{3A2154D9-F7C9-4894-99EE-8290C4485FD1}" type="presParOf" srcId="{69458A5E-6E77-44D8-BAA9-FEAC3F8EF672}" destId="{0A3167FD-3B92-4245-B4CA-A5253FF417ED}" srcOrd="6" destOrd="0" presId="urn:microsoft.com/office/officeart/2005/8/layout/default"/>
    <dgm:cxn modelId="{99A45CFB-D08F-4D89-A619-D3ADD0C974A7}" type="presParOf" srcId="{69458A5E-6E77-44D8-BAA9-FEAC3F8EF672}" destId="{8F5ADDDC-206C-4E2D-BF50-FC4114A40C29}" srcOrd="7" destOrd="0" presId="urn:microsoft.com/office/officeart/2005/8/layout/default"/>
    <dgm:cxn modelId="{2FCDDEE4-D3DC-4662-BE76-F3206631C0E9}" type="presParOf" srcId="{69458A5E-6E77-44D8-BAA9-FEAC3F8EF672}" destId="{04CF992F-AD83-429C-95D4-310D63731EAB}" srcOrd="8" destOrd="0" presId="urn:microsoft.com/office/officeart/2005/8/layout/default"/>
    <dgm:cxn modelId="{6DD096C4-C9A1-4195-9341-A0BB52937D4C}" type="presParOf" srcId="{69458A5E-6E77-44D8-BAA9-FEAC3F8EF672}" destId="{9A5E31BC-252F-44B0-9727-AEE3B3DBCFDF}" srcOrd="9" destOrd="0" presId="urn:microsoft.com/office/officeart/2005/8/layout/default"/>
    <dgm:cxn modelId="{8493FB82-298A-49DD-A3DA-FFC3A328A1AD}" type="presParOf" srcId="{69458A5E-6E77-44D8-BAA9-FEAC3F8EF672}" destId="{705D713E-9075-443A-AD8C-62F86B74DCA3}" srcOrd="10" destOrd="0" presId="urn:microsoft.com/office/officeart/2005/8/layout/default"/>
    <dgm:cxn modelId="{9CF234CF-316C-4DFC-884A-E772D615C9AD}" type="presParOf" srcId="{69458A5E-6E77-44D8-BAA9-FEAC3F8EF672}" destId="{75FF91F0-6C3C-464C-9CB9-BAD99CEC25F9}" srcOrd="11" destOrd="0" presId="urn:microsoft.com/office/officeart/2005/8/layout/default"/>
    <dgm:cxn modelId="{A099BC20-D33F-4763-A2E8-85D1BA27EC0A}" type="presParOf" srcId="{69458A5E-6E77-44D8-BAA9-FEAC3F8EF672}" destId="{C67DD6B6-AD75-43C2-8A9B-F5A920B91013}" srcOrd="12" destOrd="0" presId="urn:microsoft.com/office/officeart/2005/8/layout/default"/>
    <dgm:cxn modelId="{8577EB3C-19E7-4DAE-A7E3-878C45E125DD}" type="presParOf" srcId="{69458A5E-6E77-44D8-BAA9-FEAC3F8EF672}" destId="{1F143B66-F295-45C3-8DBF-A6344C15EB31}" srcOrd="13" destOrd="0" presId="urn:microsoft.com/office/officeart/2005/8/layout/default"/>
    <dgm:cxn modelId="{FFDF9FE5-1396-4E2F-AEB1-358B1A79D384}" type="presParOf" srcId="{69458A5E-6E77-44D8-BAA9-FEAC3F8EF672}" destId="{7962A847-DF20-4261-A1A9-E8E002FBA2A7}" srcOrd="14" destOrd="0" presId="urn:microsoft.com/office/officeart/2005/8/layout/default"/>
    <dgm:cxn modelId="{BDDE9DFA-255C-450C-8942-B85F1F3AB645}" type="presParOf" srcId="{69458A5E-6E77-44D8-BAA9-FEAC3F8EF672}" destId="{1761CBAB-685F-4F86-A54C-437596573F0F}" srcOrd="15" destOrd="0" presId="urn:microsoft.com/office/officeart/2005/8/layout/default"/>
    <dgm:cxn modelId="{5462BCED-75BF-491C-9D4F-F73A33057BB2}" type="presParOf" srcId="{69458A5E-6E77-44D8-BAA9-FEAC3F8EF672}" destId="{F9218F2A-E1BD-478A-8504-08E68101C64A}"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ACBF1A2-A5B6-474B-9AAB-00AE0872F83C}" type="doc">
      <dgm:prSet loTypeId="urn:microsoft.com/office/officeart/2005/8/layout/cycle2" loCatId="cycle" qsTypeId="urn:microsoft.com/office/officeart/2005/8/quickstyle/simple1" qsCatId="simple" csTypeId="urn:microsoft.com/office/officeart/2005/8/colors/colorful1" csCatId="colorful" phldr="1"/>
      <dgm:spPr/>
      <dgm:t>
        <a:bodyPr/>
        <a:lstStyle/>
        <a:p>
          <a:endParaRPr lang="en-US"/>
        </a:p>
      </dgm:t>
    </dgm:pt>
    <dgm:pt modelId="{B116571A-B056-4440-92BA-C767FB25C030}">
      <dgm:prSet phldrT="[Text]"/>
      <dgm:spPr/>
      <dgm:t>
        <a:bodyPr/>
        <a:lstStyle/>
        <a:p>
          <a:r>
            <a:rPr lang="en-US" dirty="0" smtClean="0"/>
            <a:t>Engage</a:t>
          </a:r>
          <a:endParaRPr lang="en-US" dirty="0"/>
        </a:p>
      </dgm:t>
    </dgm:pt>
    <dgm:pt modelId="{7CFC8482-5241-4914-904A-6728A25B8B28}" type="parTrans" cxnId="{18756A0D-616D-4C2A-9F98-437B32291F70}">
      <dgm:prSet/>
      <dgm:spPr/>
      <dgm:t>
        <a:bodyPr/>
        <a:lstStyle/>
        <a:p>
          <a:endParaRPr lang="en-US"/>
        </a:p>
      </dgm:t>
    </dgm:pt>
    <dgm:pt modelId="{0D11433D-B69C-41D3-B02E-159534C58472}" type="sibTrans" cxnId="{18756A0D-616D-4C2A-9F98-437B32291F70}">
      <dgm:prSet/>
      <dgm:spPr/>
      <dgm:t>
        <a:bodyPr/>
        <a:lstStyle/>
        <a:p>
          <a:endParaRPr lang="en-US"/>
        </a:p>
      </dgm:t>
    </dgm:pt>
    <dgm:pt modelId="{E5937C96-E47B-46C0-9172-86CC35EAE153}">
      <dgm:prSet phldrT="[Text]"/>
      <dgm:spPr/>
      <dgm:t>
        <a:bodyPr/>
        <a:lstStyle/>
        <a:p>
          <a:r>
            <a:rPr lang="en-US" dirty="0" smtClean="0"/>
            <a:t>Enquire</a:t>
          </a:r>
          <a:endParaRPr lang="en-US" dirty="0"/>
        </a:p>
      </dgm:t>
    </dgm:pt>
    <dgm:pt modelId="{A3E9A840-87EF-44E1-A6E2-92C9C4086287}" type="parTrans" cxnId="{67C6FA77-0BD6-42AD-8DAC-E46C757E203B}">
      <dgm:prSet/>
      <dgm:spPr/>
      <dgm:t>
        <a:bodyPr/>
        <a:lstStyle/>
        <a:p>
          <a:endParaRPr lang="en-US"/>
        </a:p>
      </dgm:t>
    </dgm:pt>
    <dgm:pt modelId="{5730A01E-C0C4-455E-AC00-BB45D5E99EA9}" type="sibTrans" cxnId="{67C6FA77-0BD6-42AD-8DAC-E46C757E203B}">
      <dgm:prSet/>
      <dgm:spPr/>
      <dgm:t>
        <a:bodyPr/>
        <a:lstStyle/>
        <a:p>
          <a:endParaRPr lang="en-US"/>
        </a:p>
      </dgm:t>
    </dgm:pt>
    <dgm:pt modelId="{1FBBD94B-C371-4036-90CF-FB4C8CE91303}">
      <dgm:prSet phldrT="[Text]"/>
      <dgm:spPr/>
      <dgm:t>
        <a:bodyPr/>
        <a:lstStyle/>
        <a:p>
          <a:r>
            <a:rPr lang="en-US" dirty="0" smtClean="0"/>
            <a:t>Explore</a:t>
          </a:r>
          <a:endParaRPr lang="en-US" dirty="0"/>
        </a:p>
      </dgm:t>
    </dgm:pt>
    <dgm:pt modelId="{BA9253FB-651C-4004-816A-9CB054754746}" type="parTrans" cxnId="{6D403474-2598-4603-8984-65913FE91B95}">
      <dgm:prSet/>
      <dgm:spPr/>
      <dgm:t>
        <a:bodyPr/>
        <a:lstStyle/>
        <a:p>
          <a:endParaRPr lang="en-US"/>
        </a:p>
      </dgm:t>
    </dgm:pt>
    <dgm:pt modelId="{A3D56D0C-AD0C-4B8B-9A4A-DF8F264DDB09}" type="sibTrans" cxnId="{6D403474-2598-4603-8984-65913FE91B95}">
      <dgm:prSet/>
      <dgm:spPr/>
      <dgm:t>
        <a:bodyPr/>
        <a:lstStyle/>
        <a:p>
          <a:endParaRPr lang="en-US"/>
        </a:p>
      </dgm:t>
    </dgm:pt>
    <dgm:pt modelId="{A1BE0A48-A51D-406F-9892-FD40309B49CA}">
      <dgm:prSet phldrT="[Text]"/>
      <dgm:spPr/>
      <dgm:t>
        <a:bodyPr/>
        <a:lstStyle/>
        <a:p>
          <a:r>
            <a:rPr lang="en-US" dirty="0" smtClean="0"/>
            <a:t>Evaluate</a:t>
          </a:r>
          <a:endParaRPr lang="en-US" dirty="0"/>
        </a:p>
      </dgm:t>
    </dgm:pt>
    <dgm:pt modelId="{258520F0-C904-4F8C-ACE3-B03D40C65893}" type="parTrans" cxnId="{CE0659D9-F7A6-407A-B248-3EB4DCC86131}">
      <dgm:prSet/>
      <dgm:spPr/>
      <dgm:t>
        <a:bodyPr/>
        <a:lstStyle/>
        <a:p>
          <a:endParaRPr lang="en-US"/>
        </a:p>
      </dgm:t>
    </dgm:pt>
    <dgm:pt modelId="{8D1BDB2B-42A2-4979-8DD6-B6978ACC128E}" type="sibTrans" cxnId="{CE0659D9-F7A6-407A-B248-3EB4DCC86131}">
      <dgm:prSet/>
      <dgm:spPr/>
      <dgm:t>
        <a:bodyPr/>
        <a:lstStyle/>
        <a:p>
          <a:endParaRPr lang="en-US"/>
        </a:p>
      </dgm:t>
    </dgm:pt>
    <dgm:pt modelId="{4DD85475-683A-41B1-8F7E-67617925ED18}">
      <dgm:prSet phldrT="[Text]"/>
      <dgm:spPr/>
      <dgm:t>
        <a:bodyPr/>
        <a:lstStyle/>
        <a:p>
          <a:r>
            <a:rPr lang="en-US" dirty="0" smtClean="0"/>
            <a:t>Express</a:t>
          </a:r>
          <a:endParaRPr lang="en-US" dirty="0"/>
        </a:p>
      </dgm:t>
    </dgm:pt>
    <dgm:pt modelId="{9043A6D6-BD93-4EA1-BF87-291D6539CB03}" type="parTrans" cxnId="{0164F925-DCDA-4A7D-B38B-76C3A9535F70}">
      <dgm:prSet/>
      <dgm:spPr/>
      <dgm:t>
        <a:bodyPr/>
        <a:lstStyle/>
        <a:p>
          <a:endParaRPr lang="en-US"/>
        </a:p>
      </dgm:t>
    </dgm:pt>
    <dgm:pt modelId="{4A7A2671-8E68-427B-92A6-226B3B9141B4}" type="sibTrans" cxnId="{0164F925-DCDA-4A7D-B38B-76C3A9535F70}">
      <dgm:prSet/>
      <dgm:spPr/>
      <dgm:t>
        <a:bodyPr/>
        <a:lstStyle/>
        <a:p>
          <a:endParaRPr lang="en-US"/>
        </a:p>
      </dgm:t>
    </dgm:pt>
    <dgm:pt modelId="{AB38DF6C-8414-401C-941D-1246E69536DE}" type="pres">
      <dgm:prSet presAssocID="{0ACBF1A2-A5B6-474B-9AAB-00AE0872F83C}" presName="cycle" presStyleCnt="0">
        <dgm:presLayoutVars>
          <dgm:dir/>
          <dgm:resizeHandles val="exact"/>
        </dgm:presLayoutVars>
      </dgm:prSet>
      <dgm:spPr/>
      <dgm:t>
        <a:bodyPr/>
        <a:lstStyle/>
        <a:p>
          <a:endParaRPr lang="en-US"/>
        </a:p>
      </dgm:t>
    </dgm:pt>
    <dgm:pt modelId="{AEB6AEC7-29C2-4430-9CBF-2B46F9079923}" type="pres">
      <dgm:prSet presAssocID="{B116571A-B056-4440-92BA-C767FB25C030}" presName="node" presStyleLbl="node1" presStyleIdx="0" presStyleCnt="5">
        <dgm:presLayoutVars>
          <dgm:bulletEnabled val="1"/>
        </dgm:presLayoutVars>
      </dgm:prSet>
      <dgm:spPr/>
      <dgm:t>
        <a:bodyPr/>
        <a:lstStyle/>
        <a:p>
          <a:endParaRPr lang="en-US"/>
        </a:p>
      </dgm:t>
    </dgm:pt>
    <dgm:pt modelId="{62C95D2F-A195-46ED-9B72-4E447B385267}" type="pres">
      <dgm:prSet presAssocID="{0D11433D-B69C-41D3-B02E-159534C58472}" presName="sibTrans" presStyleLbl="sibTrans2D1" presStyleIdx="0" presStyleCnt="5"/>
      <dgm:spPr/>
      <dgm:t>
        <a:bodyPr/>
        <a:lstStyle/>
        <a:p>
          <a:endParaRPr lang="en-US"/>
        </a:p>
      </dgm:t>
    </dgm:pt>
    <dgm:pt modelId="{63FC9D8D-ED20-49C4-94FF-6CE67D40F733}" type="pres">
      <dgm:prSet presAssocID="{0D11433D-B69C-41D3-B02E-159534C58472}" presName="connectorText" presStyleLbl="sibTrans2D1" presStyleIdx="0" presStyleCnt="5"/>
      <dgm:spPr/>
      <dgm:t>
        <a:bodyPr/>
        <a:lstStyle/>
        <a:p>
          <a:endParaRPr lang="en-US"/>
        </a:p>
      </dgm:t>
    </dgm:pt>
    <dgm:pt modelId="{D436E796-E9E7-4F74-8BE7-E474451B624C}" type="pres">
      <dgm:prSet presAssocID="{E5937C96-E47B-46C0-9172-86CC35EAE153}" presName="node" presStyleLbl="node1" presStyleIdx="1" presStyleCnt="5">
        <dgm:presLayoutVars>
          <dgm:bulletEnabled val="1"/>
        </dgm:presLayoutVars>
      </dgm:prSet>
      <dgm:spPr/>
      <dgm:t>
        <a:bodyPr/>
        <a:lstStyle/>
        <a:p>
          <a:endParaRPr lang="en-US"/>
        </a:p>
      </dgm:t>
    </dgm:pt>
    <dgm:pt modelId="{01E9F639-1DC7-4F71-8E09-B7ADB41D0C5B}" type="pres">
      <dgm:prSet presAssocID="{5730A01E-C0C4-455E-AC00-BB45D5E99EA9}" presName="sibTrans" presStyleLbl="sibTrans2D1" presStyleIdx="1" presStyleCnt="5"/>
      <dgm:spPr/>
      <dgm:t>
        <a:bodyPr/>
        <a:lstStyle/>
        <a:p>
          <a:endParaRPr lang="en-US"/>
        </a:p>
      </dgm:t>
    </dgm:pt>
    <dgm:pt modelId="{F81B78FF-3AF9-4233-A359-F3C018EC0713}" type="pres">
      <dgm:prSet presAssocID="{5730A01E-C0C4-455E-AC00-BB45D5E99EA9}" presName="connectorText" presStyleLbl="sibTrans2D1" presStyleIdx="1" presStyleCnt="5"/>
      <dgm:spPr/>
      <dgm:t>
        <a:bodyPr/>
        <a:lstStyle/>
        <a:p>
          <a:endParaRPr lang="en-US"/>
        </a:p>
      </dgm:t>
    </dgm:pt>
    <dgm:pt modelId="{76DC8244-E60B-449C-8EB9-2823B24CDFCD}" type="pres">
      <dgm:prSet presAssocID="{1FBBD94B-C371-4036-90CF-FB4C8CE91303}" presName="node" presStyleLbl="node1" presStyleIdx="2" presStyleCnt="5">
        <dgm:presLayoutVars>
          <dgm:bulletEnabled val="1"/>
        </dgm:presLayoutVars>
      </dgm:prSet>
      <dgm:spPr/>
      <dgm:t>
        <a:bodyPr/>
        <a:lstStyle/>
        <a:p>
          <a:endParaRPr lang="en-US"/>
        </a:p>
      </dgm:t>
    </dgm:pt>
    <dgm:pt modelId="{3E5C5072-346C-4BDE-A8E2-30E2A4419390}" type="pres">
      <dgm:prSet presAssocID="{A3D56D0C-AD0C-4B8B-9A4A-DF8F264DDB09}" presName="sibTrans" presStyleLbl="sibTrans2D1" presStyleIdx="2" presStyleCnt="5"/>
      <dgm:spPr/>
      <dgm:t>
        <a:bodyPr/>
        <a:lstStyle/>
        <a:p>
          <a:endParaRPr lang="en-US"/>
        </a:p>
      </dgm:t>
    </dgm:pt>
    <dgm:pt modelId="{6ABE2A3B-9738-4DA6-9965-0F057E3FAAA7}" type="pres">
      <dgm:prSet presAssocID="{A3D56D0C-AD0C-4B8B-9A4A-DF8F264DDB09}" presName="connectorText" presStyleLbl="sibTrans2D1" presStyleIdx="2" presStyleCnt="5"/>
      <dgm:spPr/>
      <dgm:t>
        <a:bodyPr/>
        <a:lstStyle/>
        <a:p>
          <a:endParaRPr lang="en-US"/>
        </a:p>
      </dgm:t>
    </dgm:pt>
    <dgm:pt modelId="{57C960A9-3939-421C-B53B-2C5D1E8F2B05}" type="pres">
      <dgm:prSet presAssocID="{A1BE0A48-A51D-406F-9892-FD40309B49CA}" presName="node" presStyleLbl="node1" presStyleIdx="3" presStyleCnt="5">
        <dgm:presLayoutVars>
          <dgm:bulletEnabled val="1"/>
        </dgm:presLayoutVars>
      </dgm:prSet>
      <dgm:spPr/>
      <dgm:t>
        <a:bodyPr/>
        <a:lstStyle/>
        <a:p>
          <a:endParaRPr lang="en-US"/>
        </a:p>
      </dgm:t>
    </dgm:pt>
    <dgm:pt modelId="{1173D884-69D2-4E3C-830A-ACA4DDDD6F64}" type="pres">
      <dgm:prSet presAssocID="{8D1BDB2B-42A2-4979-8DD6-B6978ACC128E}" presName="sibTrans" presStyleLbl="sibTrans2D1" presStyleIdx="3" presStyleCnt="5"/>
      <dgm:spPr/>
      <dgm:t>
        <a:bodyPr/>
        <a:lstStyle/>
        <a:p>
          <a:endParaRPr lang="en-US"/>
        </a:p>
      </dgm:t>
    </dgm:pt>
    <dgm:pt modelId="{782EC853-08C7-42A1-8F1C-0ABA9B6DBB27}" type="pres">
      <dgm:prSet presAssocID="{8D1BDB2B-42A2-4979-8DD6-B6978ACC128E}" presName="connectorText" presStyleLbl="sibTrans2D1" presStyleIdx="3" presStyleCnt="5"/>
      <dgm:spPr/>
      <dgm:t>
        <a:bodyPr/>
        <a:lstStyle/>
        <a:p>
          <a:endParaRPr lang="en-US"/>
        </a:p>
      </dgm:t>
    </dgm:pt>
    <dgm:pt modelId="{015C2CF4-34A6-4E5B-8B66-CB69CEDB1211}" type="pres">
      <dgm:prSet presAssocID="{4DD85475-683A-41B1-8F7E-67617925ED18}" presName="node" presStyleLbl="node1" presStyleIdx="4" presStyleCnt="5">
        <dgm:presLayoutVars>
          <dgm:bulletEnabled val="1"/>
        </dgm:presLayoutVars>
      </dgm:prSet>
      <dgm:spPr/>
      <dgm:t>
        <a:bodyPr/>
        <a:lstStyle/>
        <a:p>
          <a:endParaRPr lang="en-US"/>
        </a:p>
      </dgm:t>
    </dgm:pt>
    <dgm:pt modelId="{75DA80B4-0CB3-418A-A7B0-D32D05CC6E59}" type="pres">
      <dgm:prSet presAssocID="{4A7A2671-8E68-427B-92A6-226B3B9141B4}" presName="sibTrans" presStyleLbl="sibTrans2D1" presStyleIdx="4" presStyleCnt="5"/>
      <dgm:spPr/>
      <dgm:t>
        <a:bodyPr/>
        <a:lstStyle/>
        <a:p>
          <a:endParaRPr lang="en-US"/>
        </a:p>
      </dgm:t>
    </dgm:pt>
    <dgm:pt modelId="{0239B8BC-AAAD-4081-BF0B-12C02FB421FD}" type="pres">
      <dgm:prSet presAssocID="{4A7A2671-8E68-427B-92A6-226B3B9141B4}" presName="connectorText" presStyleLbl="sibTrans2D1" presStyleIdx="4" presStyleCnt="5"/>
      <dgm:spPr/>
      <dgm:t>
        <a:bodyPr/>
        <a:lstStyle/>
        <a:p>
          <a:endParaRPr lang="en-US"/>
        </a:p>
      </dgm:t>
    </dgm:pt>
  </dgm:ptLst>
  <dgm:cxnLst>
    <dgm:cxn modelId="{3694E795-19FF-4A3D-82CE-00CABFBD1DB4}" type="presOf" srcId="{5730A01E-C0C4-455E-AC00-BB45D5E99EA9}" destId="{F81B78FF-3AF9-4233-A359-F3C018EC0713}" srcOrd="1" destOrd="0" presId="urn:microsoft.com/office/officeart/2005/8/layout/cycle2"/>
    <dgm:cxn modelId="{836A0354-D735-470F-8A94-E86AF845BC38}" type="presOf" srcId="{5730A01E-C0C4-455E-AC00-BB45D5E99EA9}" destId="{01E9F639-1DC7-4F71-8E09-B7ADB41D0C5B}" srcOrd="0" destOrd="0" presId="urn:microsoft.com/office/officeart/2005/8/layout/cycle2"/>
    <dgm:cxn modelId="{C93BF086-84FB-45E3-BE87-B18268F2B09D}" type="presOf" srcId="{A1BE0A48-A51D-406F-9892-FD40309B49CA}" destId="{57C960A9-3939-421C-B53B-2C5D1E8F2B05}" srcOrd="0" destOrd="0" presId="urn:microsoft.com/office/officeart/2005/8/layout/cycle2"/>
    <dgm:cxn modelId="{D53F6E4C-6232-4F73-A47F-8366CCFCD157}" type="presOf" srcId="{1FBBD94B-C371-4036-90CF-FB4C8CE91303}" destId="{76DC8244-E60B-449C-8EB9-2823B24CDFCD}" srcOrd="0" destOrd="0" presId="urn:microsoft.com/office/officeart/2005/8/layout/cycle2"/>
    <dgm:cxn modelId="{A884BCE4-797D-4BC7-8ABF-0D6AB6C57900}" type="presOf" srcId="{4A7A2671-8E68-427B-92A6-226B3B9141B4}" destId="{0239B8BC-AAAD-4081-BF0B-12C02FB421FD}" srcOrd="1" destOrd="0" presId="urn:microsoft.com/office/officeart/2005/8/layout/cycle2"/>
    <dgm:cxn modelId="{E637E2E0-071A-48D3-A166-4265718F9BEB}" type="presOf" srcId="{4A7A2671-8E68-427B-92A6-226B3B9141B4}" destId="{75DA80B4-0CB3-418A-A7B0-D32D05CC6E59}" srcOrd="0" destOrd="0" presId="urn:microsoft.com/office/officeart/2005/8/layout/cycle2"/>
    <dgm:cxn modelId="{B5416631-473C-4784-AC59-7ABBF44EF27D}" type="presOf" srcId="{4DD85475-683A-41B1-8F7E-67617925ED18}" destId="{015C2CF4-34A6-4E5B-8B66-CB69CEDB1211}" srcOrd="0" destOrd="0" presId="urn:microsoft.com/office/officeart/2005/8/layout/cycle2"/>
    <dgm:cxn modelId="{E7A3BDF7-C872-4DCB-B64F-3C6A1CD45D2C}" type="presOf" srcId="{0ACBF1A2-A5B6-474B-9AAB-00AE0872F83C}" destId="{AB38DF6C-8414-401C-941D-1246E69536DE}" srcOrd="0" destOrd="0" presId="urn:microsoft.com/office/officeart/2005/8/layout/cycle2"/>
    <dgm:cxn modelId="{0164F925-DCDA-4A7D-B38B-76C3A9535F70}" srcId="{0ACBF1A2-A5B6-474B-9AAB-00AE0872F83C}" destId="{4DD85475-683A-41B1-8F7E-67617925ED18}" srcOrd="4" destOrd="0" parTransId="{9043A6D6-BD93-4EA1-BF87-291D6539CB03}" sibTransId="{4A7A2671-8E68-427B-92A6-226B3B9141B4}"/>
    <dgm:cxn modelId="{47701836-644C-4FC3-8C10-522FD05F7F07}" type="presOf" srcId="{A3D56D0C-AD0C-4B8B-9A4A-DF8F264DDB09}" destId="{6ABE2A3B-9738-4DA6-9965-0F057E3FAAA7}" srcOrd="1" destOrd="0" presId="urn:microsoft.com/office/officeart/2005/8/layout/cycle2"/>
    <dgm:cxn modelId="{D5C20ABA-8AA0-4C56-ABC3-5DAE72CB2ECC}" type="presOf" srcId="{8D1BDB2B-42A2-4979-8DD6-B6978ACC128E}" destId="{782EC853-08C7-42A1-8F1C-0ABA9B6DBB27}" srcOrd="1" destOrd="0" presId="urn:microsoft.com/office/officeart/2005/8/layout/cycle2"/>
    <dgm:cxn modelId="{E2CCFA2E-E651-4C1A-AB24-FC191E180EDF}" type="presOf" srcId="{0D11433D-B69C-41D3-B02E-159534C58472}" destId="{63FC9D8D-ED20-49C4-94FF-6CE67D40F733}" srcOrd="1" destOrd="0" presId="urn:microsoft.com/office/officeart/2005/8/layout/cycle2"/>
    <dgm:cxn modelId="{A78EE942-BCA0-4DC2-9C36-F51A8F54F17E}" type="presOf" srcId="{B116571A-B056-4440-92BA-C767FB25C030}" destId="{AEB6AEC7-29C2-4430-9CBF-2B46F9079923}" srcOrd="0" destOrd="0" presId="urn:microsoft.com/office/officeart/2005/8/layout/cycle2"/>
    <dgm:cxn modelId="{67C6FA77-0BD6-42AD-8DAC-E46C757E203B}" srcId="{0ACBF1A2-A5B6-474B-9AAB-00AE0872F83C}" destId="{E5937C96-E47B-46C0-9172-86CC35EAE153}" srcOrd="1" destOrd="0" parTransId="{A3E9A840-87EF-44E1-A6E2-92C9C4086287}" sibTransId="{5730A01E-C0C4-455E-AC00-BB45D5E99EA9}"/>
    <dgm:cxn modelId="{CE0659D9-F7A6-407A-B248-3EB4DCC86131}" srcId="{0ACBF1A2-A5B6-474B-9AAB-00AE0872F83C}" destId="{A1BE0A48-A51D-406F-9892-FD40309B49CA}" srcOrd="3" destOrd="0" parTransId="{258520F0-C904-4F8C-ACE3-B03D40C65893}" sibTransId="{8D1BDB2B-42A2-4979-8DD6-B6978ACC128E}"/>
    <dgm:cxn modelId="{9CA4DE4F-8EE9-4936-9038-3A4D70728E5A}" type="presOf" srcId="{A3D56D0C-AD0C-4B8B-9A4A-DF8F264DDB09}" destId="{3E5C5072-346C-4BDE-A8E2-30E2A4419390}" srcOrd="0" destOrd="0" presId="urn:microsoft.com/office/officeart/2005/8/layout/cycle2"/>
    <dgm:cxn modelId="{1E8422E8-425D-4884-A430-6CEBACA0064B}" type="presOf" srcId="{0D11433D-B69C-41D3-B02E-159534C58472}" destId="{62C95D2F-A195-46ED-9B72-4E447B385267}" srcOrd="0" destOrd="0" presId="urn:microsoft.com/office/officeart/2005/8/layout/cycle2"/>
    <dgm:cxn modelId="{A593E3AD-45CE-4F75-9753-4B1BA5A08C9A}" type="presOf" srcId="{8D1BDB2B-42A2-4979-8DD6-B6978ACC128E}" destId="{1173D884-69D2-4E3C-830A-ACA4DDDD6F64}" srcOrd="0" destOrd="0" presId="urn:microsoft.com/office/officeart/2005/8/layout/cycle2"/>
    <dgm:cxn modelId="{6D403474-2598-4603-8984-65913FE91B95}" srcId="{0ACBF1A2-A5B6-474B-9AAB-00AE0872F83C}" destId="{1FBBD94B-C371-4036-90CF-FB4C8CE91303}" srcOrd="2" destOrd="0" parTransId="{BA9253FB-651C-4004-816A-9CB054754746}" sibTransId="{A3D56D0C-AD0C-4B8B-9A4A-DF8F264DDB09}"/>
    <dgm:cxn modelId="{C3CA898C-A0DC-4A4F-B563-14971F1D03F4}" type="presOf" srcId="{E5937C96-E47B-46C0-9172-86CC35EAE153}" destId="{D436E796-E9E7-4F74-8BE7-E474451B624C}" srcOrd="0" destOrd="0" presId="urn:microsoft.com/office/officeart/2005/8/layout/cycle2"/>
    <dgm:cxn modelId="{18756A0D-616D-4C2A-9F98-437B32291F70}" srcId="{0ACBF1A2-A5B6-474B-9AAB-00AE0872F83C}" destId="{B116571A-B056-4440-92BA-C767FB25C030}" srcOrd="0" destOrd="0" parTransId="{7CFC8482-5241-4914-904A-6728A25B8B28}" sibTransId="{0D11433D-B69C-41D3-B02E-159534C58472}"/>
    <dgm:cxn modelId="{BA4C2772-D401-402F-97F7-A90239035B4A}" type="presParOf" srcId="{AB38DF6C-8414-401C-941D-1246E69536DE}" destId="{AEB6AEC7-29C2-4430-9CBF-2B46F9079923}" srcOrd="0" destOrd="0" presId="urn:microsoft.com/office/officeart/2005/8/layout/cycle2"/>
    <dgm:cxn modelId="{99AFA67C-FAA8-42E7-849D-FC9A792A1821}" type="presParOf" srcId="{AB38DF6C-8414-401C-941D-1246E69536DE}" destId="{62C95D2F-A195-46ED-9B72-4E447B385267}" srcOrd="1" destOrd="0" presId="urn:microsoft.com/office/officeart/2005/8/layout/cycle2"/>
    <dgm:cxn modelId="{6CCA365C-7386-49CB-B315-3D1FFF3105D1}" type="presParOf" srcId="{62C95D2F-A195-46ED-9B72-4E447B385267}" destId="{63FC9D8D-ED20-49C4-94FF-6CE67D40F733}" srcOrd="0" destOrd="0" presId="urn:microsoft.com/office/officeart/2005/8/layout/cycle2"/>
    <dgm:cxn modelId="{C78BB034-5FAD-4EAC-B6C6-AA29F81BDC55}" type="presParOf" srcId="{AB38DF6C-8414-401C-941D-1246E69536DE}" destId="{D436E796-E9E7-4F74-8BE7-E474451B624C}" srcOrd="2" destOrd="0" presId="urn:microsoft.com/office/officeart/2005/8/layout/cycle2"/>
    <dgm:cxn modelId="{CE4A5C04-56B1-4318-8B66-53CBBB977487}" type="presParOf" srcId="{AB38DF6C-8414-401C-941D-1246E69536DE}" destId="{01E9F639-1DC7-4F71-8E09-B7ADB41D0C5B}" srcOrd="3" destOrd="0" presId="urn:microsoft.com/office/officeart/2005/8/layout/cycle2"/>
    <dgm:cxn modelId="{4019B790-2D51-4418-B0C0-608BD41C5874}" type="presParOf" srcId="{01E9F639-1DC7-4F71-8E09-B7ADB41D0C5B}" destId="{F81B78FF-3AF9-4233-A359-F3C018EC0713}" srcOrd="0" destOrd="0" presId="urn:microsoft.com/office/officeart/2005/8/layout/cycle2"/>
    <dgm:cxn modelId="{E987C14B-1B16-45C3-B3BF-80F90E7D8C09}" type="presParOf" srcId="{AB38DF6C-8414-401C-941D-1246E69536DE}" destId="{76DC8244-E60B-449C-8EB9-2823B24CDFCD}" srcOrd="4" destOrd="0" presId="urn:microsoft.com/office/officeart/2005/8/layout/cycle2"/>
    <dgm:cxn modelId="{0E653EB2-7F15-4F42-9311-BD038615E7B8}" type="presParOf" srcId="{AB38DF6C-8414-401C-941D-1246E69536DE}" destId="{3E5C5072-346C-4BDE-A8E2-30E2A4419390}" srcOrd="5" destOrd="0" presId="urn:microsoft.com/office/officeart/2005/8/layout/cycle2"/>
    <dgm:cxn modelId="{270F9826-B391-44A7-961E-FA8C7D14414E}" type="presParOf" srcId="{3E5C5072-346C-4BDE-A8E2-30E2A4419390}" destId="{6ABE2A3B-9738-4DA6-9965-0F057E3FAAA7}" srcOrd="0" destOrd="0" presId="urn:microsoft.com/office/officeart/2005/8/layout/cycle2"/>
    <dgm:cxn modelId="{A43F5BFC-68D6-4DD1-8819-70E9735837A8}" type="presParOf" srcId="{AB38DF6C-8414-401C-941D-1246E69536DE}" destId="{57C960A9-3939-421C-B53B-2C5D1E8F2B05}" srcOrd="6" destOrd="0" presId="urn:microsoft.com/office/officeart/2005/8/layout/cycle2"/>
    <dgm:cxn modelId="{47BB0741-96C7-4C40-9742-4DDEC74C6B83}" type="presParOf" srcId="{AB38DF6C-8414-401C-941D-1246E69536DE}" destId="{1173D884-69D2-4E3C-830A-ACA4DDDD6F64}" srcOrd="7" destOrd="0" presId="urn:microsoft.com/office/officeart/2005/8/layout/cycle2"/>
    <dgm:cxn modelId="{2AA35AA6-36D8-4A7B-8E21-74AE28EF2BDD}" type="presParOf" srcId="{1173D884-69D2-4E3C-830A-ACA4DDDD6F64}" destId="{782EC853-08C7-42A1-8F1C-0ABA9B6DBB27}" srcOrd="0" destOrd="0" presId="urn:microsoft.com/office/officeart/2005/8/layout/cycle2"/>
    <dgm:cxn modelId="{20A53639-AB1D-4134-AF49-2DB1FEE10B1D}" type="presParOf" srcId="{AB38DF6C-8414-401C-941D-1246E69536DE}" destId="{015C2CF4-34A6-4E5B-8B66-CB69CEDB1211}" srcOrd="8" destOrd="0" presId="urn:microsoft.com/office/officeart/2005/8/layout/cycle2"/>
    <dgm:cxn modelId="{B7C00776-3303-4D1A-AF0B-C9C82B4CC6E1}" type="presParOf" srcId="{AB38DF6C-8414-401C-941D-1246E69536DE}" destId="{75DA80B4-0CB3-418A-A7B0-D32D05CC6E59}" srcOrd="9" destOrd="0" presId="urn:microsoft.com/office/officeart/2005/8/layout/cycle2"/>
    <dgm:cxn modelId="{55C78197-653B-4623-BDD0-B2A73B8F7A10}" type="presParOf" srcId="{75DA80B4-0CB3-418A-A7B0-D32D05CC6E59}" destId="{0239B8BC-AAAD-4081-BF0B-12C02FB421FD}"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73C064-408D-4031-909A-710A347EA46C}">
      <dsp:nvSpPr>
        <dsp:cNvPr id="0" name=""/>
        <dsp:cNvSpPr/>
      </dsp:nvSpPr>
      <dsp:spPr>
        <a:xfrm>
          <a:off x="4227" y="2166"/>
          <a:ext cx="2374320" cy="142459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smtClean="0"/>
            <a:t>Professional Partnerships</a:t>
          </a:r>
          <a:endParaRPr lang="en-US" sz="2200" kern="1200" dirty="0"/>
        </a:p>
      </dsp:txBody>
      <dsp:txXfrm>
        <a:off x="4227" y="2166"/>
        <a:ext cx="2374320" cy="1424592"/>
      </dsp:txXfrm>
    </dsp:sp>
    <dsp:sp modelId="{A6DA1DCA-291B-41C4-9675-AED94A60546C}">
      <dsp:nvSpPr>
        <dsp:cNvPr id="0" name=""/>
        <dsp:cNvSpPr/>
      </dsp:nvSpPr>
      <dsp:spPr>
        <a:xfrm>
          <a:off x="2615979" y="29839"/>
          <a:ext cx="2371850" cy="136924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smtClean="0"/>
            <a:t>Culture of trust and collaboration in the classroom</a:t>
          </a:r>
          <a:endParaRPr lang="en-US" sz="2200" kern="1200" dirty="0"/>
        </a:p>
      </dsp:txBody>
      <dsp:txXfrm>
        <a:off x="2615979" y="29839"/>
        <a:ext cx="2371850" cy="1369246"/>
      </dsp:txXfrm>
    </dsp:sp>
    <dsp:sp modelId="{3F7BE6FB-9DA8-4F87-AC1A-76196B357B2E}">
      <dsp:nvSpPr>
        <dsp:cNvPr id="0" name=""/>
        <dsp:cNvSpPr/>
      </dsp:nvSpPr>
      <dsp:spPr>
        <a:xfrm>
          <a:off x="5225262" y="2166"/>
          <a:ext cx="2374320" cy="142459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smtClean="0"/>
            <a:t>High Expectations</a:t>
          </a:r>
          <a:endParaRPr lang="en-US" sz="2200" kern="1200" dirty="0"/>
        </a:p>
      </dsp:txBody>
      <dsp:txXfrm>
        <a:off x="5225262" y="2166"/>
        <a:ext cx="2374320" cy="1424592"/>
      </dsp:txXfrm>
    </dsp:sp>
    <dsp:sp modelId="{0A3167FD-3B92-4245-B4CA-A5253FF417ED}">
      <dsp:nvSpPr>
        <dsp:cNvPr id="0" name=""/>
        <dsp:cNvSpPr/>
      </dsp:nvSpPr>
      <dsp:spPr>
        <a:xfrm>
          <a:off x="7837014" y="2166"/>
          <a:ext cx="2374320" cy="142459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smtClean="0"/>
            <a:t>Pupil Voice and Autonomy</a:t>
          </a:r>
          <a:endParaRPr lang="en-US" sz="2200" kern="1200" dirty="0"/>
        </a:p>
      </dsp:txBody>
      <dsp:txXfrm>
        <a:off x="7837014" y="2166"/>
        <a:ext cx="2374320" cy="1424592"/>
      </dsp:txXfrm>
    </dsp:sp>
    <dsp:sp modelId="{04CF992F-AD83-429C-95D4-310D63731EAB}">
      <dsp:nvSpPr>
        <dsp:cNvPr id="0" name=""/>
        <dsp:cNvSpPr/>
      </dsp:nvSpPr>
      <dsp:spPr>
        <a:xfrm>
          <a:off x="2992" y="1664190"/>
          <a:ext cx="2374320" cy="142459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smtClean="0"/>
            <a:t>Evidence Informed Teaching</a:t>
          </a:r>
          <a:endParaRPr lang="en-US" sz="2200" kern="1200" dirty="0"/>
        </a:p>
      </dsp:txBody>
      <dsp:txXfrm>
        <a:off x="2992" y="1664190"/>
        <a:ext cx="2374320" cy="1424592"/>
      </dsp:txXfrm>
    </dsp:sp>
    <dsp:sp modelId="{705D713E-9075-443A-AD8C-62F86B74DCA3}">
      <dsp:nvSpPr>
        <dsp:cNvPr id="0" name=""/>
        <dsp:cNvSpPr/>
      </dsp:nvSpPr>
      <dsp:spPr>
        <a:xfrm>
          <a:off x="2614744" y="1664190"/>
          <a:ext cx="2374320" cy="142459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smtClean="0"/>
            <a:t>Curriculum and Subject Knowledge</a:t>
          </a:r>
          <a:endParaRPr lang="en-US" sz="2200" kern="1200" dirty="0"/>
        </a:p>
      </dsp:txBody>
      <dsp:txXfrm>
        <a:off x="2614744" y="1664190"/>
        <a:ext cx="2374320" cy="1424592"/>
      </dsp:txXfrm>
    </dsp:sp>
    <dsp:sp modelId="{C67DD6B6-AD75-43C2-8A9B-F5A920B91013}">
      <dsp:nvSpPr>
        <dsp:cNvPr id="0" name=""/>
        <dsp:cNvSpPr/>
      </dsp:nvSpPr>
      <dsp:spPr>
        <a:xfrm>
          <a:off x="5226497" y="1664190"/>
          <a:ext cx="2374320" cy="142459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smtClean="0"/>
            <a:t>Deep Learning and Challenge</a:t>
          </a:r>
          <a:endParaRPr lang="en-US" sz="2200" kern="1200" dirty="0"/>
        </a:p>
      </dsp:txBody>
      <dsp:txXfrm>
        <a:off x="5226497" y="1664190"/>
        <a:ext cx="2374320" cy="1424592"/>
      </dsp:txXfrm>
    </dsp:sp>
    <dsp:sp modelId="{7962A847-DF20-4261-A1A9-E8E002FBA2A7}">
      <dsp:nvSpPr>
        <dsp:cNvPr id="0" name=""/>
        <dsp:cNvSpPr/>
      </dsp:nvSpPr>
      <dsp:spPr>
        <a:xfrm>
          <a:off x="7838249" y="1664190"/>
          <a:ext cx="2374320" cy="142459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smtClean="0"/>
            <a:t>Rigorous and Assessment and Feedback</a:t>
          </a:r>
          <a:endParaRPr lang="en-US" sz="2200" kern="1200" dirty="0"/>
        </a:p>
      </dsp:txBody>
      <dsp:txXfrm>
        <a:off x="7838249" y="1664190"/>
        <a:ext cx="2374320" cy="1424592"/>
      </dsp:txXfrm>
    </dsp:sp>
    <dsp:sp modelId="{F9218F2A-E1BD-478A-8504-08E68101C64A}">
      <dsp:nvSpPr>
        <dsp:cNvPr id="0" name=""/>
        <dsp:cNvSpPr/>
      </dsp:nvSpPr>
      <dsp:spPr>
        <a:xfrm>
          <a:off x="3920620" y="3326215"/>
          <a:ext cx="2374320" cy="142459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smtClean="0"/>
            <a:t>Evidence and informed professional learning</a:t>
          </a:r>
          <a:endParaRPr lang="en-US" sz="2200" kern="1200" dirty="0"/>
        </a:p>
      </dsp:txBody>
      <dsp:txXfrm>
        <a:off x="3920620" y="3326215"/>
        <a:ext cx="2374320" cy="14245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B6AEC7-29C2-4430-9CBF-2B46F9079923}">
      <dsp:nvSpPr>
        <dsp:cNvPr id="0" name=""/>
        <dsp:cNvSpPr/>
      </dsp:nvSpPr>
      <dsp:spPr>
        <a:xfrm>
          <a:off x="4500450" y="681"/>
          <a:ext cx="1514698" cy="1514698"/>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en-US" sz="2300" kern="1200" dirty="0" smtClean="0"/>
            <a:t>Engage</a:t>
          </a:r>
          <a:endParaRPr lang="en-US" sz="2300" kern="1200" dirty="0"/>
        </a:p>
      </dsp:txBody>
      <dsp:txXfrm>
        <a:off x="4722272" y="222503"/>
        <a:ext cx="1071054" cy="1071054"/>
      </dsp:txXfrm>
    </dsp:sp>
    <dsp:sp modelId="{62C95D2F-A195-46ED-9B72-4E447B385267}">
      <dsp:nvSpPr>
        <dsp:cNvPr id="0" name=""/>
        <dsp:cNvSpPr/>
      </dsp:nvSpPr>
      <dsp:spPr>
        <a:xfrm rot="2160000">
          <a:off x="5967018" y="1163585"/>
          <a:ext cx="401580" cy="511210"/>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US" sz="1900" kern="1200"/>
        </a:p>
      </dsp:txBody>
      <dsp:txXfrm>
        <a:off x="5978522" y="1230421"/>
        <a:ext cx="281106" cy="306726"/>
      </dsp:txXfrm>
    </dsp:sp>
    <dsp:sp modelId="{D436E796-E9E7-4F74-8BE7-E474451B624C}">
      <dsp:nvSpPr>
        <dsp:cNvPr id="0" name=""/>
        <dsp:cNvSpPr/>
      </dsp:nvSpPr>
      <dsp:spPr>
        <a:xfrm>
          <a:off x="6338858" y="1336362"/>
          <a:ext cx="1514698" cy="1514698"/>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en-US" sz="2300" kern="1200" dirty="0" smtClean="0"/>
            <a:t>Enquire</a:t>
          </a:r>
          <a:endParaRPr lang="en-US" sz="2300" kern="1200" dirty="0"/>
        </a:p>
      </dsp:txBody>
      <dsp:txXfrm>
        <a:off x="6560680" y="1558184"/>
        <a:ext cx="1071054" cy="1071054"/>
      </dsp:txXfrm>
    </dsp:sp>
    <dsp:sp modelId="{01E9F639-1DC7-4F71-8E09-B7ADB41D0C5B}">
      <dsp:nvSpPr>
        <dsp:cNvPr id="0" name=""/>
        <dsp:cNvSpPr/>
      </dsp:nvSpPr>
      <dsp:spPr>
        <a:xfrm rot="6480000">
          <a:off x="6547825" y="2907886"/>
          <a:ext cx="401580" cy="511210"/>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US" sz="1900" kern="1200"/>
        </a:p>
      </dsp:txBody>
      <dsp:txXfrm rot="10800000">
        <a:off x="6626676" y="2952839"/>
        <a:ext cx="281106" cy="306726"/>
      </dsp:txXfrm>
    </dsp:sp>
    <dsp:sp modelId="{76DC8244-E60B-449C-8EB9-2823B24CDFCD}">
      <dsp:nvSpPr>
        <dsp:cNvPr id="0" name=""/>
        <dsp:cNvSpPr/>
      </dsp:nvSpPr>
      <dsp:spPr>
        <a:xfrm>
          <a:off x="5636649" y="3497540"/>
          <a:ext cx="1514698" cy="1514698"/>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en-US" sz="2300" kern="1200" dirty="0" smtClean="0"/>
            <a:t>Explore</a:t>
          </a:r>
          <a:endParaRPr lang="en-US" sz="2300" kern="1200" dirty="0"/>
        </a:p>
      </dsp:txBody>
      <dsp:txXfrm>
        <a:off x="5858471" y="3719362"/>
        <a:ext cx="1071054" cy="1071054"/>
      </dsp:txXfrm>
    </dsp:sp>
    <dsp:sp modelId="{3E5C5072-346C-4BDE-A8E2-30E2A4419390}">
      <dsp:nvSpPr>
        <dsp:cNvPr id="0" name=""/>
        <dsp:cNvSpPr/>
      </dsp:nvSpPr>
      <dsp:spPr>
        <a:xfrm rot="10800000">
          <a:off x="5068375" y="3999284"/>
          <a:ext cx="401580" cy="511210"/>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US" sz="1900" kern="1200"/>
        </a:p>
      </dsp:txBody>
      <dsp:txXfrm rot="10800000">
        <a:off x="5188849" y="4101526"/>
        <a:ext cx="281106" cy="306726"/>
      </dsp:txXfrm>
    </dsp:sp>
    <dsp:sp modelId="{57C960A9-3939-421C-B53B-2C5D1E8F2B05}">
      <dsp:nvSpPr>
        <dsp:cNvPr id="0" name=""/>
        <dsp:cNvSpPr/>
      </dsp:nvSpPr>
      <dsp:spPr>
        <a:xfrm>
          <a:off x="3364252" y="3497540"/>
          <a:ext cx="1514698" cy="1514698"/>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en-US" sz="2300" kern="1200" dirty="0" smtClean="0"/>
            <a:t>Evaluate</a:t>
          </a:r>
          <a:endParaRPr lang="en-US" sz="2300" kern="1200" dirty="0"/>
        </a:p>
      </dsp:txBody>
      <dsp:txXfrm>
        <a:off x="3586074" y="3719362"/>
        <a:ext cx="1071054" cy="1071054"/>
      </dsp:txXfrm>
    </dsp:sp>
    <dsp:sp modelId="{1173D884-69D2-4E3C-830A-ACA4DDDD6F64}">
      <dsp:nvSpPr>
        <dsp:cNvPr id="0" name=""/>
        <dsp:cNvSpPr/>
      </dsp:nvSpPr>
      <dsp:spPr>
        <a:xfrm rot="15120000">
          <a:off x="3573219" y="2929504"/>
          <a:ext cx="401580" cy="511210"/>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US" sz="1900" kern="1200"/>
        </a:p>
      </dsp:txBody>
      <dsp:txXfrm rot="10800000">
        <a:off x="3652070" y="3089035"/>
        <a:ext cx="281106" cy="306726"/>
      </dsp:txXfrm>
    </dsp:sp>
    <dsp:sp modelId="{015C2CF4-34A6-4E5B-8B66-CB69CEDB1211}">
      <dsp:nvSpPr>
        <dsp:cNvPr id="0" name=""/>
        <dsp:cNvSpPr/>
      </dsp:nvSpPr>
      <dsp:spPr>
        <a:xfrm>
          <a:off x="2662043" y="1336362"/>
          <a:ext cx="1514698" cy="1514698"/>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en-US" sz="2300" kern="1200" dirty="0" smtClean="0"/>
            <a:t>Express</a:t>
          </a:r>
          <a:endParaRPr lang="en-US" sz="2300" kern="1200" dirty="0"/>
        </a:p>
      </dsp:txBody>
      <dsp:txXfrm>
        <a:off x="2883865" y="1558184"/>
        <a:ext cx="1071054" cy="1071054"/>
      </dsp:txXfrm>
    </dsp:sp>
    <dsp:sp modelId="{75DA80B4-0CB3-418A-A7B0-D32D05CC6E59}">
      <dsp:nvSpPr>
        <dsp:cNvPr id="0" name=""/>
        <dsp:cNvSpPr/>
      </dsp:nvSpPr>
      <dsp:spPr>
        <a:xfrm rot="19440000">
          <a:off x="4128611" y="1176946"/>
          <a:ext cx="401580" cy="511210"/>
        </a:xfrm>
        <a:prstGeom prst="righ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en-US" sz="1900" kern="1200"/>
        </a:p>
      </dsp:txBody>
      <dsp:txXfrm>
        <a:off x="4140115" y="1314594"/>
        <a:ext cx="281106" cy="30672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374A0EC-8835-446D-A271-088EC1649086}" type="datetimeFigureOut">
              <a:rPr lang="en-GB" smtClean="0"/>
              <a:t>17/11/2021</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BC92AA1C-2E12-484D-AFAC-76FB975690DE}" type="slidenum">
              <a:rPr lang="en-GB" smtClean="0"/>
              <a:t>‹#›</a:t>
            </a:fld>
            <a:endParaRPr lang="en-GB"/>
          </a:p>
        </p:txBody>
      </p:sp>
    </p:spTree>
    <p:extLst>
      <p:ext uri="{BB962C8B-B14F-4D97-AF65-F5344CB8AC3E}">
        <p14:creationId xmlns:p14="http://schemas.microsoft.com/office/powerpoint/2010/main" val="26184841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the MATs vision. I think it’s a good starting point but after</a:t>
            </a:r>
            <a:r>
              <a:rPr lang="en-US" baseline="0" dirty="0" smtClean="0"/>
              <a:t> a while we might like to tweak it or change it completely to create a St Martha’s vision for great teaching and learning.</a:t>
            </a:r>
          </a:p>
          <a:p>
            <a:endParaRPr lang="en-US" baseline="0" dirty="0" smtClean="0"/>
          </a:p>
          <a:p>
            <a:r>
              <a:rPr lang="en-US" baseline="0" dirty="0" smtClean="0"/>
              <a:t>Spend some time to allow discussion about what is great teaching and learning…</a:t>
            </a:r>
            <a:endParaRPr lang="en-GB" dirty="0"/>
          </a:p>
        </p:txBody>
      </p:sp>
      <p:sp>
        <p:nvSpPr>
          <p:cNvPr id="4" name="Slide Number Placeholder 3"/>
          <p:cNvSpPr>
            <a:spLocks noGrp="1"/>
          </p:cNvSpPr>
          <p:nvPr>
            <p:ph type="sldNum" sz="quarter" idx="10"/>
          </p:nvPr>
        </p:nvSpPr>
        <p:spPr/>
        <p:txBody>
          <a:bodyPr/>
          <a:lstStyle/>
          <a:p>
            <a:fld id="{BC92AA1C-2E12-484D-AFAC-76FB975690DE}" type="slidenum">
              <a:rPr lang="en-GB" smtClean="0"/>
              <a:t>4</a:t>
            </a:fld>
            <a:endParaRPr lang="en-GB"/>
          </a:p>
        </p:txBody>
      </p:sp>
    </p:spTree>
    <p:extLst>
      <p:ext uri="{BB962C8B-B14F-4D97-AF65-F5344CB8AC3E}">
        <p14:creationId xmlns:p14="http://schemas.microsoft.com/office/powerpoint/2010/main" val="19112485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Maybe they said some different ones – These are in</a:t>
            </a:r>
            <a:r>
              <a:rPr lang="en-US" baseline="0" dirty="0" smtClean="0"/>
              <a:t> the MAT model as the things that underpin great teaching. Things we have to do to make learning stick… These are  the essential principles of teaching and learning. As with the vision statement, we may over time tweak these but again they are a good starting point. We are going to explore some of these today in greater detail and others we will come back to in our staff meetings throughout the year.</a:t>
            </a:r>
            <a:endParaRPr lang="en-GB" dirty="0"/>
          </a:p>
        </p:txBody>
      </p:sp>
      <p:sp>
        <p:nvSpPr>
          <p:cNvPr id="4" name="Slide Number Placeholder 3"/>
          <p:cNvSpPr>
            <a:spLocks noGrp="1"/>
          </p:cNvSpPr>
          <p:nvPr>
            <p:ph type="sldNum" sz="quarter" idx="10"/>
          </p:nvPr>
        </p:nvSpPr>
        <p:spPr/>
        <p:txBody>
          <a:bodyPr/>
          <a:lstStyle/>
          <a:p>
            <a:fld id="{BC92AA1C-2E12-484D-AFAC-76FB975690DE}" type="slidenum">
              <a:rPr lang="en-GB" smtClean="0"/>
              <a:t>5</a:t>
            </a:fld>
            <a:endParaRPr lang="en-GB"/>
          </a:p>
        </p:txBody>
      </p:sp>
    </p:spTree>
    <p:extLst>
      <p:ext uri="{BB962C8B-B14F-4D97-AF65-F5344CB8AC3E}">
        <p14:creationId xmlns:p14="http://schemas.microsoft.com/office/powerpoint/2010/main" val="22452619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is similar to</a:t>
            </a:r>
            <a:r>
              <a:rPr lang="en-US" baseline="0" dirty="0" smtClean="0"/>
              <a:t> the MATs but with slightly different wording. I have used this wording because it was what we a familiar with in RE teaching. This model offers us a process to teach foundation subjects to ensure that our practice includes those essential principles of </a:t>
            </a:r>
            <a:r>
              <a:rPr lang="en-US" baseline="0" dirty="0" err="1" smtClean="0"/>
              <a:t>learninf</a:t>
            </a:r>
            <a:endParaRPr lang="en-GB" dirty="0"/>
          </a:p>
        </p:txBody>
      </p:sp>
      <p:sp>
        <p:nvSpPr>
          <p:cNvPr id="4" name="Slide Number Placeholder 3"/>
          <p:cNvSpPr>
            <a:spLocks noGrp="1"/>
          </p:cNvSpPr>
          <p:nvPr>
            <p:ph type="sldNum" sz="quarter" idx="10"/>
          </p:nvPr>
        </p:nvSpPr>
        <p:spPr/>
        <p:txBody>
          <a:bodyPr/>
          <a:lstStyle/>
          <a:p>
            <a:fld id="{BC92AA1C-2E12-484D-AFAC-76FB975690DE}" type="slidenum">
              <a:rPr lang="en-GB" smtClean="0"/>
              <a:t>6</a:t>
            </a:fld>
            <a:endParaRPr lang="en-GB"/>
          </a:p>
        </p:txBody>
      </p:sp>
    </p:spTree>
    <p:extLst>
      <p:ext uri="{BB962C8B-B14F-4D97-AF65-F5344CB8AC3E}">
        <p14:creationId xmlns:p14="http://schemas.microsoft.com/office/powerpoint/2010/main" val="18540119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a:t>
            </a:r>
            <a:r>
              <a:rPr lang="en-US" baseline="0" dirty="0" smtClean="0"/>
              <a:t> the next few slides we will briefly explore what each stage of a unit plan may look like. We will explore this together through the term.</a:t>
            </a:r>
            <a:endParaRPr lang="en-GB" dirty="0"/>
          </a:p>
        </p:txBody>
      </p:sp>
      <p:sp>
        <p:nvSpPr>
          <p:cNvPr id="4" name="Slide Number Placeholder 3"/>
          <p:cNvSpPr>
            <a:spLocks noGrp="1"/>
          </p:cNvSpPr>
          <p:nvPr>
            <p:ph type="sldNum" sz="quarter" idx="10"/>
          </p:nvPr>
        </p:nvSpPr>
        <p:spPr/>
        <p:txBody>
          <a:bodyPr/>
          <a:lstStyle/>
          <a:p>
            <a:fld id="{BC92AA1C-2E12-484D-AFAC-76FB975690DE}" type="slidenum">
              <a:rPr lang="en-GB" smtClean="0"/>
              <a:t>7</a:t>
            </a:fld>
            <a:endParaRPr lang="en-GB"/>
          </a:p>
        </p:txBody>
      </p:sp>
    </p:spTree>
    <p:extLst>
      <p:ext uri="{BB962C8B-B14F-4D97-AF65-F5344CB8AC3E}">
        <p14:creationId xmlns:p14="http://schemas.microsoft.com/office/powerpoint/2010/main" val="24777520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Now I am not going to talk much about this today, Elliot</a:t>
            </a:r>
            <a:r>
              <a:rPr lang="en-US" baseline="0" dirty="0" smtClean="0"/>
              <a:t> will explore assessment with us in much more detail with us at a later date but I just want to briefly talk about the marking  and feedback tools we use. I have a copy for everyone to look at this at your leisure and please email me your thoughts for development. We will explore it in more detail in a staff meeting. But for now lets just look at the strategies quickly: </a:t>
            </a:r>
            <a:endParaRPr lang="en-GB" dirty="0"/>
          </a:p>
        </p:txBody>
      </p:sp>
      <p:sp>
        <p:nvSpPr>
          <p:cNvPr id="4" name="Slide Number Placeholder 3"/>
          <p:cNvSpPr>
            <a:spLocks noGrp="1"/>
          </p:cNvSpPr>
          <p:nvPr>
            <p:ph type="sldNum" sz="quarter" idx="10"/>
          </p:nvPr>
        </p:nvSpPr>
        <p:spPr/>
        <p:txBody>
          <a:bodyPr/>
          <a:lstStyle/>
          <a:p>
            <a:fld id="{BC92AA1C-2E12-484D-AFAC-76FB975690DE}" type="slidenum">
              <a:rPr lang="en-GB" smtClean="0"/>
              <a:t>11</a:t>
            </a:fld>
            <a:endParaRPr lang="en-GB"/>
          </a:p>
        </p:txBody>
      </p:sp>
    </p:spTree>
    <p:extLst>
      <p:ext uri="{BB962C8B-B14F-4D97-AF65-F5344CB8AC3E}">
        <p14:creationId xmlns:p14="http://schemas.microsoft.com/office/powerpoint/2010/main" val="9351175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8A16FCE-422F-4E2F-88B1-BE6A19D91125}" type="datetimeFigureOut">
              <a:rPr lang="en-GB" smtClean="0"/>
              <a:t>17/11/2021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43EA0E-1CF9-4735-852F-B78B210CAE71}" type="slidenum">
              <a:rPr lang="en-GB" smtClean="0"/>
              <a:t>‹#›</a:t>
            </a:fld>
            <a:endParaRPr lang="en-GB"/>
          </a:p>
        </p:txBody>
      </p:sp>
    </p:spTree>
    <p:extLst>
      <p:ext uri="{BB962C8B-B14F-4D97-AF65-F5344CB8AC3E}">
        <p14:creationId xmlns:p14="http://schemas.microsoft.com/office/powerpoint/2010/main" val="25470334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8A16FCE-422F-4E2F-88B1-BE6A19D91125}" type="datetimeFigureOut">
              <a:rPr lang="en-GB" smtClean="0"/>
              <a:t>17/11/2021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43EA0E-1CF9-4735-852F-B78B210CAE71}" type="slidenum">
              <a:rPr lang="en-GB" smtClean="0"/>
              <a:t>‹#›</a:t>
            </a:fld>
            <a:endParaRPr lang="en-GB"/>
          </a:p>
        </p:txBody>
      </p:sp>
    </p:spTree>
    <p:extLst>
      <p:ext uri="{BB962C8B-B14F-4D97-AF65-F5344CB8AC3E}">
        <p14:creationId xmlns:p14="http://schemas.microsoft.com/office/powerpoint/2010/main" val="29715866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8A16FCE-422F-4E2F-88B1-BE6A19D91125}" type="datetimeFigureOut">
              <a:rPr lang="en-GB" smtClean="0"/>
              <a:t>17/11/2021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43EA0E-1CF9-4735-852F-B78B210CAE71}" type="slidenum">
              <a:rPr lang="en-GB" smtClean="0"/>
              <a:t>‹#›</a:t>
            </a:fld>
            <a:endParaRPr lang="en-GB"/>
          </a:p>
        </p:txBody>
      </p:sp>
    </p:spTree>
    <p:extLst>
      <p:ext uri="{BB962C8B-B14F-4D97-AF65-F5344CB8AC3E}">
        <p14:creationId xmlns:p14="http://schemas.microsoft.com/office/powerpoint/2010/main" val="31185910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8A16FCE-422F-4E2F-88B1-BE6A19D91125}" type="datetimeFigureOut">
              <a:rPr lang="en-GB" smtClean="0"/>
              <a:t>17/11/2021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43EA0E-1CF9-4735-852F-B78B210CAE71}" type="slidenum">
              <a:rPr lang="en-GB" smtClean="0"/>
              <a:t>‹#›</a:t>
            </a:fld>
            <a:endParaRPr lang="en-GB"/>
          </a:p>
        </p:txBody>
      </p:sp>
    </p:spTree>
    <p:extLst>
      <p:ext uri="{BB962C8B-B14F-4D97-AF65-F5344CB8AC3E}">
        <p14:creationId xmlns:p14="http://schemas.microsoft.com/office/powerpoint/2010/main" val="32645027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8A16FCE-422F-4E2F-88B1-BE6A19D91125}" type="datetimeFigureOut">
              <a:rPr lang="en-GB" smtClean="0"/>
              <a:t>17/11/2021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043EA0E-1CF9-4735-852F-B78B210CAE71}" type="slidenum">
              <a:rPr lang="en-GB" smtClean="0"/>
              <a:t>‹#›</a:t>
            </a:fld>
            <a:endParaRPr lang="en-GB"/>
          </a:p>
        </p:txBody>
      </p:sp>
    </p:spTree>
    <p:extLst>
      <p:ext uri="{BB962C8B-B14F-4D97-AF65-F5344CB8AC3E}">
        <p14:creationId xmlns:p14="http://schemas.microsoft.com/office/powerpoint/2010/main" val="10810333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8A16FCE-422F-4E2F-88B1-BE6A19D91125}" type="datetimeFigureOut">
              <a:rPr lang="en-GB" smtClean="0"/>
              <a:t>17/11/2021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043EA0E-1CF9-4735-852F-B78B210CAE71}" type="slidenum">
              <a:rPr lang="en-GB" smtClean="0"/>
              <a:t>‹#›</a:t>
            </a:fld>
            <a:endParaRPr lang="en-GB"/>
          </a:p>
        </p:txBody>
      </p:sp>
    </p:spTree>
    <p:extLst>
      <p:ext uri="{BB962C8B-B14F-4D97-AF65-F5344CB8AC3E}">
        <p14:creationId xmlns:p14="http://schemas.microsoft.com/office/powerpoint/2010/main" val="5283089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A16FCE-422F-4E2F-88B1-BE6A19D91125}" type="datetimeFigureOut">
              <a:rPr lang="en-GB" smtClean="0"/>
              <a:t>17/11/2021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043EA0E-1CF9-4735-852F-B78B210CAE71}" type="slidenum">
              <a:rPr lang="en-GB" smtClean="0"/>
              <a:t>‹#›</a:t>
            </a:fld>
            <a:endParaRPr lang="en-GB"/>
          </a:p>
        </p:txBody>
      </p:sp>
    </p:spTree>
    <p:extLst>
      <p:ext uri="{BB962C8B-B14F-4D97-AF65-F5344CB8AC3E}">
        <p14:creationId xmlns:p14="http://schemas.microsoft.com/office/powerpoint/2010/main" val="31691377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8A16FCE-422F-4E2F-88B1-BE6A19D91125}" type="datetimeFigureOut">
              <a:rPr lang="en-GB" smtClean="0"/>
              <a:t>17/11/2021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43EA0E-1CF9-4735-852F-B78B210CAE71}" type="slidenum">
              <a:rPr lang="en-GB" smtClean="0"/>
              <a:t>‹#›</a:t>
            </a:fld>
            <a:endParaRPr lang="en-GB"/>
          </a:p>
        </p:txBody>
      </p:sp>
    </p:spTree>
    <p:extLst>
      <p:ext uri="{BB962C8B-B14F-4D97-AF65-F5344CB8AC3E}">
        <p14:creationId xmlns:p14="http://schemas.microsoft.com/office/powerpoint/2010/main" val="11722671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8A16FCE-422F-4E2F-88B1-BE6A19D91125}" type="datetimeFigureOut">
              <a:rPr lang="en-GB" smtClean="0"/>
              <a:t>17/11/2021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43EA0E-1CF9-4735-852F-B78B210CAE71}" type="slidenum">
              <a:rPr lang="en-GB" smtClean="0"/>
              <a:t>‹#›</a:t>
            </a:fld>
            <a:endParaRPr lang="en-GB"/>
          </a:p>
        </p:txBody>
      </p:sp>
    </p:spTree>
    <p:extLst>
      <p:ext uri="{BB962C8B-B14F-4D97-AF65-F5344CB8AC3E}">
        <p14:creationId xmlns:p14="http://schemas.microsoft.com/office/powerpoint/2010/main" val="1481452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8A16FCE-422F-4E2F-88B1-BE6A19D91125}" type="datetimeFigureOut">
              <a:rPr lang="en-GB" smtClean="0"/>
              <a:t>17/11/2021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43EA0E-1CF9-4735-852F-B78B210CAE71}" type="slidenum">
              <a:rPr lang="en-GB" smtClean="0"/>
              <a:t>‹#›</a:t>
            </a:fld>
            <a:endParaRPr lang="en-GB"/>
          </a:p>
        </p:txBody>
      </p:sp>
    </p:spTree>
    <p:extLst>
      <p:ext uri="{BB962C8B-B14F-4D97-AF65-F5344CB8AC3E}">
        <p14:creationId xmlns:p14="http://schemas.microsoft.com/office/powerpoint/2010/main" val="2653628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8A16FCE-422F-4E2F-88B1-BE6A19D91125}" type="datetimeFigureOut">
              <a:rPr lang="en-GB" smtClean="0"/>
              <a:t>17/11/2021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43EA0E-1CF9-4735-852F-B78B210CAE71}" type="slidenum">
              <a:rPr lang="en-GB" smtClean="0"/>
              <a:t>‹#›</a:t>
            </a:fld>
            <a:endParaRPr lang="en-GB"/>
          </a:p>
        </p:txBody>
      </p:sp>
    </p:spTree>
    <p:extLst>
      <p:ext uri="{BB962C8B-B14F-4D97-AF65-F5344CB8AC3E}">
        <p14:creationId xmlns:p14="http://schemas.microsoft.com/office/powerpoint/2010/main" val="14859224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A16FCE-422F-4E2F-88B1-BE6A19D91125}" type="datetimeFigureOut">
              <a:rPr lang="en-GB" smtClean="0"/>
              <a:t>17/11/2021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43EA0E-1CF9-4735-852F-B78B210CAE71}" type="slidenum">
              <a:rPr lang="en-GB" smtClean="0"/>
              <a:t>‹#›</a:t>
            </a:fld>
            <a:endParaRPr lang="en-GB"/>
          </a:p>
        </p:txBody>
      </p:sp>
    </p:spTree>
    <p:extLst>
      <p:ext uri="{BB962C8B-B14F-4D97-AF65-F5344CB8AC3E}">
        <p14:creationId xmlns:p14="http://schemas.microsoft.com/office/powerpoint/2010/main" val="41362279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1.png"/><Relationship Id="rId7"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4.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303757"/>
            <a:ext cx="9144000" cy="2387600"/>
          </a:xfrm>
        </p:spPr>
        <p:txBody>
          <a:bodyPr/>
          <a:lstStyle/>
          <a:p>
            <a:r>
              <a:rPr lang="en-US" dirty="0" smtClean="0">
                <a:latin typeface="Century Gothic" panose="020B0502020202020204" pitchFamily="34" charset="0"/>
              </a:rPr>
              <a:t>St Martha’s Teaching and Learning model</a:t>
            </a:r>
            <a:endParaRPr lang="en-GB" dirty="0">
              <a:latin typeface="Century Gothic" panose="020B0502020202020204" pitchFamily="34" charset="0"/>
            </a:endParaRPr>
          </a:p>
        </p:txBody>
      </p:sp>
      <p:sp>
        <p:nvSpPr>
          <p:cNvPr id="3" name="Subtitle 2"/>
          <p:cNvSpPr>
            <a:spLocks noGrp="1"/>
          </p:cNvSpPr>
          <p:nvPr>
            <p:ph type="subTitle" idx="1"/>
          </p:nvPr>
        </p:nvSpPr>
        <p:spPr>
          <a:xfrm>
            <a:off x="1524000" y="2696755"/>
            <a:ext cx="9144000" cy="1655762"/>
          </a:xfrm>
        </p:spPr>
        <p:txBody>
          <a:bodyPr/>
          <a:lstStyle/>
          <a:p>
            <a:endParaRPr lang="en-GB"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71925" y="3524636"/>
            <a:ext cx="4248150" cy="3067050"/>
          </a:xfrm>
          <a:prstGeom prst="rect">
            <a:avLst/>
          </a:prstGeom>
        </p:spPr>
      </p:pic>
    </p:spTree>
    <p:extLst>
      <p:ext uri="{BB962C8B-B14F-4D97-AF65-F5344CB8AC3E}">
        <p14:creationId xmlns:p14="http://schemas.microsoft.com/office/powerpoint/2010/main" val="42663901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entury Gothic" panose="020B0502020202020204" pitchFamily="34" charset="0"/>
              </a:rPr>
              <a:t>Our Aims</a:t>
            </a:r>
            <a:endParaRPr lang="en-GB" dirty="0">
              <a:latin typeface="Century Gothic" panose="020B0502020202020204" pitchFamily="34" charset="0"/>
            </a:endParaRPr>
          </a:p>
        </p:txBody>
      </p:sp>
      <p:sp>
        <p:nvSpPr>
          <p:cNvPr id="3" name="Content Placeholder 2"/>
          <p:cNvSpPr>
            <a:spLocks noGrp="1"/>
          </p:cNvSpPr>
          <p:nvPr>
            <p:ph idx="1"/>
          </p:nvPr>
        </p:nvSpPr>
        <p:spPr>
          <a:xfrm>
            <a:off x="838200" y="1436914"/>
            <a:ext cx="10515600" cy="5077097"/>
          </a:xfrm>
        </p:spPr>
        <p:txBody>
          <a:bodyPr>
            <a:normAutofit lnSpcReduction="10000"/>
          </a:bodyPr>
          <a:lstStyle/>
          <a:p>
            <a:r>
              <a:rPr lang="en-GB" dirty="0" smtClean="0">
                <a:latin typeface="Century Gothic" panose="020B0502020202020204" pitchFamily="34" charset="0"/>
              </a:rPr>
              <a:t>Shared understanding for everybody what ‘great’ teaching is</a:t>
            </a:r>
          </a:p>
          <a:p>
            <a:r>
              <a:rPr lang="en-US" dirty="0" smtClean="0">
                <a:latin typeface="Century Gothic" panose="020B0502020202020204" pitchFamily="34" charset="0"/>
              </a:rPr>
              <a:t>Consistent, expert teaching across our school which has a positive impact on learning outcomes (attainment, progress and learning </a:t>
            </a:r>
            <a:r>
              <a:rPr lang="en-US" dirty="0" err="1" smtClean="0">
                <a:latin typeface="Century Gothic" panose="020B0502020202020204" pitchFamily="34" charset="0"/>
              </a:rPr>
              <a:t>behaviours</a:t>
            </a:r>
            <a:r>
              <a:rPr lang="en-US" dirty="0" smtClean="0">
                <a:latin typeface="Century Gothic" panose="020B0502020202020204" pitchFamily="34" charset="0"/>
              </a:rPr>
              <a:t>) </a:t>
            </a:r>
          </a:p>
          <a:p>
            <a:r>
              <a:rPr lang="en-GB" dirty="0" smtClean="0">
                <a:latin typeface="Century Gothic" panose="020B0502020202020204" pitchFamily="34" charset="0"/>
              </a:rPr>
              <a:t>We will all engage deeply and systematically in developing our expertise, fluency and mastery in evidence-informed pedagogical skills and practices over time</a:t>
            </a:r>
          </a:p>
          <a:p>
            <a:r>
              <a:rPr lang="en-US" dirty="0" smtClean="0">
                <a:latin typeface="Century Gothic" panose="020B0502020202020204" pitchFamily="34" charset="0"/>
              </a:rPr>
              <a:t>Powerful, evidence-informed approaches to continual professional learning – collaborative, aligned across our school</a:t>
            </a:r>
            <a:r>
              <a:rPr lang="en-GB" dirty="0" smtClean="0">
                <a:latin typeface="Century Gothic" panose="020B0502020202020204" pitchFamily="34" charset="0"/>
              </a:rPr>
              <a:t> - so that learning sticks</a:t>
            </a:r>
            <a:endParaRPr lang="en-GB" dirty="0">
              <a:solidFill>
                <a:srgbClr val="FF0000"/>
              </a:solidFill>
              <a:latin typeface="Century Gothic" panose="020B0502020202020204" pitchFamily="34" charset="0"/>
            </a:endParaRPr>
          </a:p>
        </p:txBody>
      </p:sp>
      <p:pic>
        <p:nvPicPr>
          <p:cNvPr id="4" name="Picture 3"/>
          <p:cNvPicPr>
            <a:picLocks noChangeAspect="1"/>
          </p:cNvPicPr>
          <p:nvPr/>
        </p:nvPicPr>
        <p:blipFill>
          <a:blip r:embed="rId2"/>
          <a:stretch>
            <a:fillRect/>
          </a:stretch>
        </p:blipFill>
        <p:spPr>
          <a:xfrm>
            <a:off x="9370424" y="360691"/>
            <a:ext cx="1513266" cy="1093639"/>
          </a:xfrm>
          <a:prstGeom prst="rect">
            <a:avLst/>
          </a:prstGeom>
        </p:spPr>
      </p:pic>
    </p:spTree>
    <p:extLst>
      <p:ext uri="{BB962C8B-B14F-4D97-AF65-F5344CB8AC3E}">
        <p14:creationId xmlns:p14="http://schemas.microsoft.com/office/powerpoint/2010/main" val="16540997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entury Gothic" panose="020B0502020202020204" pitchFamily="34" charset="0"/>
              </a:rPr>
              <a:t>How will we achieve the aims?</a:t>
            </a:r>
            <a:endParaRPr lang="en-GB" dirty="0">
              <a:latin typeface="Century Gothic" panose="020B0502020202020204" pitchFamily="34" charset="0"/>
            </a:endParaRPr>
          </a:p>
        </p:txBody>
      </p:sp>
      <p:sp>
        <p:nvSpPr>
          <p:cNvPr id="3" name="Content Placeholder 2"/>
          <p:cNvSpPr>
            <a:spLocks noGrp="1"/>
          </p:cNvSpPr>
          <p:nvPr>
            <p:ph idx="1"/>
          </p:nvPr>
        </p:nvSpPr>
        <p:spPr>
          <a:xfrm>
            <a:off x="509451" y="1345474"/>
            <a:ext cx="11456126" cy="5316583"/>
          </a:xfrm>
        </p:spPr>
        <p:txBody>
          <a:bodyPr>
            <a:normAutofit fontScale="92500" lnSpcReduction="20000"/>
          </a:bodyPr>
          <a:lstStyle/>
          <a:p>
            <a:r>
              <a:rPr lang="en-US" dirty="0" smtClean="0">
                <a:latin typeface="Century Gothic" panose="020B0502020202020204" pitchFamily="34" charset="0"/>
              </a:rPr>
              <a:t>Introduce the St Martha’s Teaching and Learning Model in line with the model MAT Teaching and Learning Model</a:t>
            </a:r>
          </a:p>
          <a:p>
            <a:r>
              <a:rPr lang="en-US" dirty="0" smtClean="0">
                <a:latin typeface="Century Gothic" panose="020B0502020202020204" pitchFamily="34" charset="0"/>
              </a:rPr>
              <a:t>Teachers start to explore the T&amp;L model and start to implement it into their planning and teaching.</a:t>
            </a:r>
          </a:p>
          <a:p>
            <a:r>
              <a:rPr lang="en-US" dirty="0" smtClean="0">
                <a:latin typeface="Century Gothic" panose="020B0502020202020204" pitchFamily="34" charset="0"/>
              </a:rPr>
              <a:t>CPD during staff meetings to explore as a team to share and collaborate ideas to implement each stage of the T&amp;L model.</a:t>
            </a:r>
          </a:p>
          <a:p>
            <a:r>
              <a:rPr lang="en-US" dirty="0" smtClean="0">
                <a:latin typeface="Century Gothic" panose="020B0502020202020204" pitchFamily="34" charset="0"/>
              </a:rPr>
              <a:t>Subject Leaders exploring how the T&amp;L model is being implemented into their subjects across the school, fed back to senior leadership.</a:t>
            </a:r>
          </a:p>
          <a:p>
            <a:r>
              <a:rPr lang="en-US" dirty="0" smtClean="0">
                <a:latin typeface="Century Gothic" panose="020B0502020202020204" pitchFamily="34" charset="0"/>
              </a:rPr>
              <a:t>Senior Leadership Team to explore and monitor teaching and learning in general and how it is being implemented.</a:t>
            </a:r>
          </a:p>
          <a:p>
            <a:r>
              <a:rPr lang="en-US" dirty="0" smtClean="0">
                <a:latin typeface="Century Gothic" panose="020B0502020202020204" pitchFamily="34" charset="0"/>
              </a:rPr>
              <a:t>Develop a supportive peer coaching system to develop a network of professional conversations across the school to ensure our vision of great teaching is consistent. </a:t>
            </a:r>
          </a:p>
          <a:p>
            <a:r>
              <a:rPr lang="en-US" dirty="0" smtClean="0">
                <a:latin typeface="Century Gothic" panose="020B0502020202020204" pitchFamily="34" charset="0"/>
              </a:rPr>
              <a:t>Individual Performance Development reviews to discuss and reflect personally how it is going for you. What is going well and where you need more practice/guidance. </a:t>
            </a:r>
          </a:p>
          <a:p>
            <a:endParaRPr lang="en-GB" dirty="0"/>
          </a:p>
        </p:txBody>
      </p:sp>
    </p:spTree>
    <p:extLst>
      <p:ext uri="{BB962C8B-B14F-4D97-AF65-F5344CB8AC3E}">
        <p14:creationId xmlns:p14="http://schemas.microsoft.com/office/powerpoint/2010/main" val="20371247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entury Gothic" panose="020B0502020202020204" pitchFamily="34" charset="0"/>
              </a:rPr>
              <a:t>O</a:t>
            </a:r>
            <a:r>
              <a:rPr lang="en-US" dirty="0" smtClean="0">
                <a:latin typeface="Century Gothic" panose="020B0502020202020204" pitchFamily="34" charset="0"/>
              </a:rPr>
              <a:t>ur MAT’s vision for great teaching…</a:t>
            </a:r>
            <a:endParaRPr lang="en-GB" dirty="0">
              <a:latin typeface="Century Gothic" panose="020B0502020202020204" pitchFamily="34" charset="0"/>
            </a:endParaRPr>
          </a:p>
        </p:txBody>
      </p:sp>
      <p:sp>
        <p:nvSpPr>
          <p:cNvPr id="3" name="Content Placeholder 2"/>
          <p:cNvSpPr>
            <a:spLocks noGrp="1"/>
          </p:cNvSpPr>
          <p:nvPr>
            <p:ph idx="1"/>
          </p:nvPr>
        </p:nvSpPr>
        <p:spPr/>
        <p:txBody>
          <a:bodyPr/>
          <a:lstStyle/>
          <a:p>
            <a:pPr marL="0" indent="0" algn="ctr">
              <a:buNone/>
            </a:pPr>
            <a:r>
              <a:rPr lang="en-US" dirty="0" smtClean="0">
                <a:latin typeface="Century Gothic" panose="020B0502020202020204" pitchFamily="34" charset="0"/>
              </a:rPr>
              <a:t>‘All pupils are empowered to achieve, experiencing excellent teaching practice and the best practice and the best conditions for learning which equip them with the knowledge skills and dispositions for lifelong learning and shaping the world around them.’</a:t>
            </a:r>
          </a:p>
          <a:p>
            <a:pPr marL="0" indent="0" algn="ctr">
              <a:buNone/>
            </a:pPr>
            <a:endParaRPr lang="en-US" dirty="0">
              <a:latin typeface="Century Gothic" panose="020B0502020202020204" pitchFamily="34" charset="0"/>
            </a:endParaRPr>
          </a:p>
        </p:txBody>
      </p:sp>
      <p:sp>
        <p:nvSpPr>
          <p:cNvPr id="4" name="AutoShape 2" descr="Old-fashioned light bulbs could be set for comeback after 'light recycling'  breakthrough | The Independent | The Independen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5217625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Century Gothic" panose="020B0502020202020204" pitchFamily="34" charset="0"/>
              </a:rPr>
              <a:t>Essential Practice Principles</a:t>
            </a:r>
            <a:endParaRPr lang="en-GB" dirty="0">
              <a:latin typeface="Century Gothic" panose="020B0502020202020204" pitchFamily="34" charset="0"/>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12854127"/>
              </p:ext>
            </p:extLst>
          </p:nvPr>
        </p:nvGraphicFramePr>
        <p:xfrm>
          <a:off x="838200" y="1762126"/>
          <a:ext cx="10215562" cy="47529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9111355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entury Gothic" panose="020B0502020202020204" pitchFamily="34" charset="0"/>
              </a:rPr>
              <a:t>T</a:t>
            </a:r>
            <a:r>
              <a:rPr lang="en-US" dirty="0" smtClean="0">
                <a:latin typeface="Century Gothic" panose="020B0502020202020204" pitchFamily="34" charset="0"/>
              </a:rPr>
              <a:t>he St Martha’s teaching and learning Model</a:t>
            </a:r>
            <a:endParaRPr lang="en-GB" dirty="0">
              <a:latin typeface="Century Gothic" panose="020B0502020202020204" pitchFamily="34" charset="0"/>
            </a:endParaRP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4039160843"/>
              </p:ext>
            </p:extLst>
          </p:nvPr>
        </p:nvGraphicFramePr>
        <p:xfrm>
          <a:off x="595009" y="1504612"/>
          <a:ext cx="10515600" cy="5012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6755328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9131" y="243458"/>
            <a:ext cx="10515600" cy="1325563"/>
          </a:xfrm>
        </p:spPr>
        <p:txBody>
          <a:bodyPr>
            <a:noAutofit/>
          </a:bodyPr>
          <a:lstStyle/>
          <a:p>
            <a:pPr marL="0" indent="0"/>
            <a:r>
              <a:rPr lang="en-US" sz="2400" dirty="0">
                <a:latin typeface="Century" panose="02040604050505020304" pitchFamily="18" charset="0"/>
              </a:rPr>
              <a:t>Teachers know their children well and engage them in building inclusive and stimulating learning environments. Teachers motivate and empower students to manage their own learning and develop autonomy. Pupils reflect on what they know and begin to </a:t>
            </a:r>
            <a:r>
              <a:rPr lang="en-US" sz="2400" dirty="0" smtClean="0">
                <a:latin typeface="Century" panose="02040604050505020304" pitchFamily="18" charset="0"/>
              </a:rPr>
              <a:t>understand how </a:t>
            </a:r>
            <a:r>
              <a:rPr lang="en-US" sz="2400" dirty="0">
                <a:latin typeface="Century" panose="02040604050505020304" pitchFamily="18" charset="0"/>
              </a:rPr>
              <a:t>their prior knowledge will connect with their new learning</a:t>
            </a:r>
            <a:r>
              <a:rPr lang="en-US" sz="2400" dirty="0"/>
              <a:t>.</a:t>
            </a:r>
            <a:endParaRPr lang="en-GB" sz="2400" dirty="0"/>
          </a:p>
        </p:txBody>
      </p:sp>
      <p:grpSp>
        <p:nvGrpSpPr>
          <p:cNvPr id="4" name="Group 3"/>
          <p:cNvGrpSpPr/>
          <p:nvPr/>
        </p:nvGrpSpPr>
        <p:grpSpPr>
          <a:xfrm>
            <a:off x="165133" y="148891"/>
            <a:ext cx="1514698" cy="1514698"/>
            <a:chOff x="4500450" y="681"/>
            <a:chExt cx="1514698" cy="1514698"/>
          </a:xfrm>
        </p:grpSpPr>
        <p:sp>
          <p:nvSpPr>
            <p:cNvPr id="5" name="Oval 4"/>
            <p:cNvSpPr/>
            <p:nvPr/>
          </p:nvSpPr>
          <p:spPr>
            <a:xfrm>
              <a:off x="4500450" y="681"/>
              <a:ext cx="1514698" cy="1514698"/>
            </a:xfrm>
            <a:prstGeom prst="ellipse">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6" name="Oval 4"/>
            <p:cNvSpPr txBox="1"/>
            <p:nvPr/>
          </p:nvSpPr>
          <p:spPr>
            <a:xfrm>
              <a:off x="4722272" y="222503"/>
              <a:ext cx="1071054" cy="107105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en-US" sz="2300" kern="1200" dirty="0" smtClean="0"/>
                <a:t>Engage</a:t>
              </a:r>
              <a:endParaRPr lang="en-US" sz="2300" kern="1200" dirty="0"/>
            </a:p>
          </p:txBody>
        </p:sp>
      </p:grpSp>
      <p:pic>
        <p:nvPicPr>
          <p:cNvPr id="9" name="Content Placeholder 8"/>
          <p:cNvPicPr>
            <a:picLocks noGrp="1" noChangeAspect="1"/>
          </p:cNvPicPr>
          <p:nvPr>
            <p:ph idx="1"/>
          </p:nvPr>
        </p:nvPicPr>
        <p:blipFill>
          <a:blip r:embed="rId3"/>
          <a:stretch>
            <a:fillRect/>
          </a:stretch>
        </p:blipFill>
        <p:spPr>
          <a:xfrm>
            <a:off x="325995" y="5787360"/>
            <a:ext cx="1433136" cy="859882"/>
          </a:xfrm>
          <a:prstGeom prst="rect">
            <a:avLst/>
          </a:prstGeom>
        </p:spPr>
      </p:pic>
      <p:pic>
        <p:nvPicPr>
          <p:cNvPr id="14" name="Picture 13"/>
          <p:cNvPicPr>
            <a:picLocks noChangeAspect="1"/>
          </p:cNvPicPr>
          <p:nvPr/>
        </p:nvPicPr>
        <p:blipFill>
          <a:blip r:embed="rId4"/>
          <a:stretch>
            <a:fillRect/>
          </a:stretch>
        </p:blipFill>
        <p:spPr>
          <a:xfrm>
            <a:off x="1863008" y="5805617"/>
            <a:ext cx="1402707" cy="841625"/>
          </a:xfrm>
          <a:prstGeom prst="rect">
            <a:avLst/>
          </a:prstGeom>
        </p:spPr>
      </p:pic>
      <p:pic>
        <p:nvPicPr>
          <p:cNvPr id="16" name="Picture 15"/>
          <p:cNvPicPr>
            <a:picLocks noChangeAspect="1"/>
          </p:cNvPicPr>
          <p:nvPr/>
        </p:nvPicPr>
        <p:blipFill>
          <a:blip r:embed="rId5"/>
          <a:stretch>
            <a:fillRect/>
          </a:stretch>
        </p:blipFill>
        <p:spPr>
          <a:xfrm>
            <a:off x="3369592" y="5790517"/>
            <a:ext cx="1453038" cy="871823"/>
          </a:xfrm>
          <a:prstGeom prst="rect">
            <a:avLst/>
          </a:prstGeom>
        </p:spPr>
      </p:pic>
      <p:sp>
        <p:nvSpPr>
          <p:cNvPr id="17" name="TextBox 16"/>
          <p:cNvSpPr txBox="1"/>
          <p:nvPr/>
        </p:nvSpPr>
        <p:spPr>
          <a:xfrm>
            <a:off x="670230" y="2020389"/>
            <a:ext cx="11207931" cy="3139321"/>
          </a:xfrm>
          <a:prstGeom prst="rect">
            <a:avLst/>
          </a:prstGeom>
          <a:noFill/>
        </p:spPr>
        <p:txBody>
          <a:bodyPr wrap="square" rtlCol="0">
            <a:spAutoFit/>
          </a:bodyPr>
          <a:lstStyle/>
          <a:p>
            <a:r>
              <a:rPr lang="en-US" dirty="0">
                <a:latin typeface="Century Gothic" panose="020B0502020202020204" pitchFamily="34" charset="0"/>
              </a:rPr>
              <a:t>Teachers plan an activity to engage </a:t>
            </a:r>
            <a:r>
              <a:rPr lang="en-US" dirty="0" smtClean="0">
                <a:latin typeface="Century Gothic" panose="020B0502020202020204" pitchFamily="34" charset="0"/>
              </a:rPr>
              <a:t>their pupils </a:t>
            </a:r>
            <a:r>
              <a:rPr lang="en-US" dirty="0">
                <a:latin typeface="Century Gothic" panose="020B0502020202020204" pitchFamily="34" charset="0"/>
              </a:rPr>
              <a:t>into the </a:t>
            </a:r>
            <a:r>
              <a:rPr lang="en-US" dirty="0" smtClean="0">
                <a:latin typeface="Century Gothic" panose="020B0502020202020204" pitchFamily="34" charset="0"/>
              </a:rPr>
              <a:t>unit of learning. </a:t>
            </a:r>
            <a:endParaRPr lang="en-US" dirty="0">
              <a:latin typeface="Century Gothic" panose="020B0502020202020204" pitchFamily="34" charset="0"/>
            </a:endParaRPr>
          </a:p>
          <a:p>
            <a:r>
              <a:rPr lang="en-US" dirty="0" smtClean="0">
                <a:latin typeface="Century Gothic" panose="020B0502020202020204" pitchFamily="34" charset="0"/>
              </a:rPr>
              <a:t> </a:t>
            </a:r>
          </a:p>
          <a:p>
            <a:r>
              <a:rPr lang="en-US" dirty="0" smtClean="0">
                <a:latin typeface="Century Gothic" panose="020B0502020202020204" pitchFamily="34" charset="0"/>
              </a:rPr>
              <a:t>This could be: an exciting experience (wow starter), </a:t>
            </a:r>
            <a:r>
              <a:rPr lang="en-US" dirty="0">
                <a:latin typeface="Century Gothic" panose="020B0502020202020204" pitchFamily="34" charset="0"/>
              </a:rPr>
              <a:t>a picture, a short </a:t>
            </a:r>
            <a:r>
              <a:rPr lang="en-US" dirty="0" smtClean="0">
                <a:latin typeface="Century Gothic" panose="020B0502020202020204" pitchFamily="34" charset="0"/>
              </a:rPr>
              <a:t>film, music, story, artifacts, role-play, investigative activity.</a:t>
            </a:r>
            <a:endParaRPr lang="en-US" dirty="0">
              <a:latin typeface="Century Gothic" panose="020B0502020202020204" pitchFamily="34" charset="0"/>
            </a:endParaRPr>
          </a:p>
          <a:p>
            <a:endParaRPr lang="en-US" dirty="0">
              <a:latin typeface="Century Gothic" panose="020B0502020202020204" pitchFamily="34" charset="0"/>
            </a:endParaRPr>
          </a:p>
          <a:p>
            <a:r>
              <a:rPr lang="en-US" dirty="0" smtClean="0">
                <a:latin typeface="Century Gothic" panose="020B0502020202020204" pitchFamily="34" charset="0"/>
              </a:rPr>
              <a:t>Teachers start to identify with the children their prior learning and how this will link with their new learning.</a:t>
            </a:r>
          </a:p>
          <a:p>
            <a:endParaRPr lang="en-US" dirty="0">
              <a:latin typeface="Century Gothic" panose="020B0502020202020204" pitchFamily="34" charset="0"/>
            </a:endParaRPr>
          </a:p>
          <a:p>
            <a:r>
              <a:rPr lang="en-US" dirty="0" smtClean="0">
                <a:latin typeface="Century Gothic" panose="020B0502020202020204" pitchFamily="34" charset="0"/>
              </a:rPr>
              <a:t>Teachers could hold class discussions to find out what they already know </a:t>
            </a:r>
            <a:r>
              <a:rPr lang="en-US" dirty="0">
                <a:latin typeface="Century Gothic" panose="020B0502020202020204" pitchFamily="34" charset="0"/>
              </a:rPr>
              <a:t>about the </a:t>
            </a:r>
            <a:r>
              <a:rPr lang="en-US" dirty="0" smtClean="0">
                <a:latin typeface="Century Gothic" panose="020B0502020202020204" pitchFamily="34" charset="0"/>
              </a:rPr>
              <a:t>topic and what they would like to find out.</a:t>
            </a:r>
            <a:endParaRPr lang="en-US" dirty="0">
              <a:latin typeface="Century Gothic" panose="020B0502020202020204" pitchFamily="34" charset="0"/>
            </a:endParaRPr>
          </a:p>
          <a:p>
            <a:endParaRPr lang="en-GB" dirty="0"/>
          </a:p>
        </p:txBody>
      </p:sp>
    </p:spTree>
    <p:extLst>
      <p:ext uri="{BB962C8B-B14F-4D97-AF65-F5344CB8AC3E}">
        <p14:creationId xmlns:p14="http://schemas.microsoft.com/office/powerpoint/2010/main" val="22696635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7113" y="452211"/>
            <a:ext cx="10515600" cy="1325563"/>
          </a:xfrm>
        </p:spPr>
        <p:txBody>
          <a:bodyPr>
            <a:noAutofit/>
          </a:bodyPr>
          <a:lstStyle/>
          <a:p>
            <a:r>
              <a:rPr lang="en-US" sz="2400" dirty="0">
                <a:latin typeface="Century" panose="02040604050505020304" pitchFamily="18" charset="0"/>
              </a:rPr>
              <a:t>Teachers explain the route of learning. They demonstrate to the children how and what they will be learning. Teachers share the success criteria and the outcome to the unit of learning in the Express task. They also share the vocabulary that will be used in the unit of learning. Pupils have the opportunity to ask questions they want to explore in the unit. Teacher’s may need to adapt their planning to accommodate this</a:t>
            </a:r>
            <a:r>
              <a:rPr lang="en-US" sz="2400" dirty="0"/>
              <a:t>.</a:t>
            </a:r>
            <a:endParaRPr lang="en-GB" sz="2400" dirty="0"/>
          </a:p>
        </p:txBody>
      </p:sp>
      <p:pic>
        <p:nvPicPr>
          <p:cNvPr id="4" name="Content Placeholder 3"/>
          <p:cNvPicPr>
            <a:picLocks noGrp="1" noChangeAspect="1"/>
          </p:cNvPicPr>
          <p:nvPr>
            <p:ph idx="1"/>
          </p:nvPr>
        </p:nvPicPr>
        <p:blipFill>
          <a:blip r:embed="rId2"/>
          <a:stretch>
            <a:fillRect/>
          </a:stretch>
        </p:blipFill>
        <p:spPr>
          <a:xfrm>
            <a:off x="159077" y="259738"/>
            <a:ext cx="1518036" cy="1518036"/>
          </a:xfrm>
          <a:prstGeom prst="rect">
            <a:avLst/>
          </a:prstGeom>
        </p:spPr>
      </p:pic>
      <p:sp>
        <p:nvSpPr>
          <p:cNvPr id="5" name="TextBox 4"/>
          <p:cNvSpPr txBox="1"/>
          <p:nvPr/>
        </p:nvSpPr>
        <p:spPr>
          <a:xfrm>
            <a:off x="722811" y="2012473"/>
            <a:ext cx="10630989" cy="646331"/>
          </a:xfrm>
          <a:prstGeom prst="rect">
            <a:avLst/>
          </a:prstGeom>
          <a:noFill/>
        </p:spPr>
        <p:txBody>
          <a:bodyPr wrap="square" rtlCol="0">
            <a:spAutoFit/>
          </a:bodyPr>
          <a:lstStyle/>
          <a:p>
            <a:endParaRPr lang="en-US" dirty="0"/>
          </a:p>
          <a:p>
            <a:r>
              <a:rPr lang="en-US" dirty="0" smtClean="0"/>
              <a:t> </a:t>
            </a:r>
            <a:endParaRPr lang="en-GB" dirty="0"/>
          </a:p>
        </p:txBody>
      </p:sp>
      <p:pic>
        <p:nvPicPr>
          <p:cNvPr id="6" name="Picture 5"/>
          <p:cNvPicPr>
            <a:picLocks noChangeAspect="1"/>
          </p:cNvPicPr>
          <p:nvPr/>
        </p:nvPicPr>
        <p:blipFill>
          <a:blip r:embed="rId3"/>
          <a:stretch>
            <a:fillRect/>
          </a:stretch>
        </p:blipFill>
        <p:spPr>
          <a:xfrm>
            <a:off x="365336" y="5758907"/>
            <a:ext cx="1467496" cy="846632"/>
          </a:xfrm>
          <a:prstGeom prst="rect">
            <a:avLst/>
          </a:prstGeom>
        </p:spPr>
      </p:pic>
      <p:pic>
        <p:nvPicPr>
          <p:cNvPr id="7" name="Picture 6"/>
          <p:cNvPicPr>
            <a:picLocks noChangeAspect="1"/>
          </p:cNvPicPr>
          <p:nvPr/>
        </p:nvPicPr>
        <p:blipFill>
          <a:blip r:embed="rId4"/>
          <a:stretch>
            <a:fillRect/>
          </a:stretch>
        </p:blipFill>
        <p:spPr>
          <a:xfrm>
            <a:off x="1945641" y="5758907"/>
            <a:ext cx="1402707" cy="841625"/>
          </a:xfrm>
          <a:prstGeom prst="rect">
            <a:avLst/>
          </a:prstGeom>
        </p:spPr>
      </p:pic>
      <p:pic>
        <p:nvPicPr>
          <p:cNvPr id="3" name="Picture 2"/>
          <p:cNvPicPr>
            <a:picLocks noChangeAspect="1"/>
          </p:cNvPicPr>
          <p:nvPr/>
        </p:nvPicPr>
        <p:blipFill>
          <a:blip r:embed="rId5"/>
          <a:stretch>
            <a:fillRect/>
          </a:stretch>
        </p:blipFill>
        <p:spPr>
          <a:xfrm>
            <a:off x="3451610" y="5758907"/>
            <a:ext cx="1382080" cy="829248"/>
          </a:xfrm>
          <a:prstGeom prst="rect">
            <a:avLst/>
          </a:prstGeom>
        </p:spPr>
      </p:pic>
      <p:pic>
        <p:nvPicPr>
          <p:cNvPr id="8" name="Picture 7"/>
          <p:cNvPicPr>
            <a:picLocks noChangeAspect="1"/>
          </p:cNvPicPr>
          <p:nvPr/>
        </p:nvPicPr>
        <p:blipFill>
          <a:blip r:embed="rId6"/>
          <a:stretch>
            <a:fillRect/>
          </a:stretch>
        </p:blipFill>
        <p:spPr>
          <a:xfrm>
            <a:off x="5019585" y="5758908"/>
            <a:ext cx="1382080" cy="829248"/>
          </a:xfrm>
          <a:prstGeom prst="rect">
            <a:avLst/>
          </a:prstGeom>
        </p:spPr>
      </p:pic>
      <p:pic>
        <p:nvPicPr>
          <p:cNvPr id="9" name="Picture 8"/>
          <p:cNvPicPr>
            <a:picLocks noChangeAspect="1"/>
          </p:cNvPicPr>
          <p:nvPr/>
        </p:nvPicPr>
        <p:blipFill>
          <a:blip r:embed="rId7"/>
          <a:stretch>
            <a:fillRect/>
          </a:stretch>
        </p:blipFill>
        <p:spPr>
          <a:xfrm>
            <a:off x="6401665" y="5758907"/>
            <a:ext cx="1392506" cy="835504"/>
          </a:xfrm>
          <a:prstGeom prst="rect">
            <a:avLst/>
          </a:prstGeom>
        </p:spPr>
      </p:pic>
      <p:sp>
        <p:nvSpPr>
          <p:cNvPr id="10" name="TextBox 9"/>
          <p:cNvSpPr txBox="1"/>
          <p:nvPr/>
        </p:nvSpPr>
        <p:spPr>
          <a:xfrm>
            <a:off x="548640" y="2272938"/>
            <a:ext cx="11068594" cy="2585323"/>
          </a:xfrm>
          <a:prstGeom prst="rect">
            <a:avLst/>
          </a:prstGeom>
          <a:noFill/>
        </p:spPr>
        <p:txBody>
          <a:bodyPr wrap="square" rtlCol="0">
            <a:spAutoFit/>
          </a:bodyPr>
          <a:lstStyle/>
          <a:p>
            <a:r>
              <a:rPr lang="en-US" dirty="0">
                <a:latin typeface="Century Gothic" panose="020B0502020202020204" pitchFamily="34" charset="0"/>
              </a:rPr>
              <a:t>Teachers talk to the children about what they will be </a:t>
            </a:r>
            <a:r>
              <a:rPr lang="en-US" dirty="0" smtClean="0">
                <a:latin typeface="Century Gothic" panose="020B0502020202020204" pitchFamily="34" charset="0"/>
              </a:rPr>
              <a:t>learning about </a:t>
            </a:r>
            <a:r>
              <a:rPr lang="en-US" dirty="0">
                <a:latin typeface="Century Gothic" panose="020B0502020202020204" pitchFamily="34" charset="0"/>
              </a:rPr>
              <a:t>in this unit</a:t>
            </a:r>
            <a:r>
              <a:rPr lang="en-US" dirty="0" smtClean="0">
                <a:latin typeface="Century Gothic" panose="020B0502020202020204" pitchFamily="34" charset="0"/>
              </a:rPr>
              <a:t>. They explain the intended learning journey. They begin to discuss and explore the vocabulary with games and activities which helps children to understand meanings.  Vocabulary is displayed in the classroom.</a:t>
            </a:r>
          </a:p>
          <a:p>
            <a:endParaRPr lang="en-US" dirty="0" smtClean="0">
              <a:latin typeface="Century Gothic" panose="020B0502020202020204" pitchFamily="34" charset="0"/>
            </a:endParaRPr>
          </a:p>
          <a:p>
            <a:r>
              <a:rPr lang="en-US" dirty="0" smtClean="0">
                <a:latin typeface="Century Gothic" panose="020B0502020202020204" pitchFamily="34" charset="0"/>
              </a:rPr>
              <a:t>Teachers share the objectives for the unit and discuss the outcome of the unit. (Express Task)</a:t>
            </a:r>
          </a:p>
          <a:p>
            <a:endParaRPr lang="en-US" dirty="0" smtClean="0">
              <a:latin typeface="Century Gothic" panose="020B0502020202020204" pitchFamily="34" charset="0"/>
            </a:endParaRPr>
          </a:p>
          <a:p>
            <a:r>
              <a:rPr lang="en-US" dirty="0" smtClean="0">
                <a:latin typeface="Century Gothic" panose="020B0502020202020204" pitchFamily="34" charset="0"/>
              </a:rPr>
              <a:t>Children will ask the questions</a:t>
            </a:r>
          </a:p>
          <a:p>
            <a:endParaRPr lang="en-US" dirty="0"/>
          </a:p>
          <a:p>
            <a:endParaRPr lang="en-GB" dirty="0"/>
          </a:p>
        </p:txBody>
      </p:sp>
    </p:spTree>
    <p:extLst>
      <p:ext uri="{BB962C8B-B14F-4D97-AF65-F5344CB8AC3E}">
        <p14:creationId xmlns:p14="http://schemas.microsoft.com/office/powerpoint/2010/main" val="2714330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44035" y="146526"/>
            <a:ext cx="1518036" cy="1518036"/>
          </a:xfrm>
          <a:prstGeom prst="rect">
            <a:avLst/>
          </a:prstGeom>
        </p:spPr>
      </p:pic>
      <p:sp>
        <p:nvSpPr>
          <p:cNvPr id="6" name="Title 1"/>
          <p:cNvSpPr>
            <a:spLocks noGrp="1"/>
          </p:cNvSpPr>
          <p:nvPr>
            <p:ph type="title"/>
          </p:nvPr>
        </p:nvSpPr>
        <p:spPr>
          <a:xfrm>
            <a:off x="1662071" y="242762"/>
            <a:ext cx="10515600" cy="1325563"/>
          </a:xfrm>
        </p:spPr>
        <p:txBody>
          <a:bodyPr>
            <a:noAutofit/>
          </a:bodyPr>
          <a:lstStyle/>
          <a:p>
            <a:pPr marL="0" indent="0"/>
            <a:r>
              <a:rPr lang="en-US" sz="2400" dirty="0" smtClean="0">
                <a:latin typeface="Century" panose="02040604050505020304" pitchFamily="18" charset="0"/>
              </a:rPr>
              <a:t>Teachers facilitate and monitor pupil progress in learning to provide multiple, structured opportunities for practicing new skills and developing understanding and vocabulary. Pupils build on prior knowledge to explore and investigate objects, events and situations. Pupils can construct their own outcomes to their exploration.</a:t>
            </a:r>
            <a:endParaRPr lang="en-GB" sz="2400" dirty="0">
              <a:latin typeface="Century" panose="02040604050505020304" pitchFamily="18" charset="0"/>
            </a:endParaRPr>
          </a:p>
        </p:txBody>
      </p:sp>
      <p:sp>
        <p:nvSpPr>
          <p:cNvPr id="2" name="TextBox 1"/>
          <p:cNvSpPr txBox="1"/>
          <p:nvPr/>
        </p:nvSpPr>
        <p:spPr>
          <a:xfrm>
            <a:off x="600891" y="1985554"/>
            <a:ext cx="11303726" cy="3693319"/>
          </a:xfrm>
          <a:prstGeom prst="rect">
            <a:avLst/>
          </a:prstGeom>
          <a:noFill/>
        </p:spPr>
        <p:txBody>
          <a:bodyPr wrap="square" rtlCol="0">
            <a:spAutoFit/>
          </a:bodyPr>
          <a:lstStyle/>
          <a:p>
            <a:r>
              <a:rPr lang="en-US" dirty="0">
                <a:latin typeface="Century" panose="02040604050505020304" pitchFamily="18" charset="0"/>
              </a:rPr>
              <a:t>Teachers facilitate and monitor pupils progress in learning and provide multiple, structured opportunities for practicing new skills and knowledge.</a:t>
            </a:r>
          </a:p>
          <a:p>
            <a:endParaRPr lang="en-US" dirty="0">
              <a:latin typeface="Century" panose="02040604050505020304" pitchFamily="18" charset="0"/>
            </a:endParaRPr>
          </a:p>
          <a:p>
            <a:r>
              <a:rPr lang="en-US" dirty="0">
                <a:latin typeface="Century" panose="02040604050505020304" pitchFamily="18" charset="0"/>
              </a:rPr>
              <a:t>Pupils will provide prior knowledge and explore and investigate objects, event and situations. </a:t>
            </a:r>
          </a:p>
          <a:p>
            <a:endParaRPr lang="en-US" dirty="0">
              <a:latin typeface="Century" panose="02040604050505020304" pitchFamily="18" charset="0"/>
            </a:endParaRPr>
          </a:p>
          <a:p>
            <a:r>
              <a:rPr lang="en-US" dirty="0">
                <a:latin typeface="Century" panose="02040604050505020304" pitchFamily="18" charset="0"/>
              </a:rPr>
              <a:t>Pupils will record their learning in an appropriate way.</a:t>
            </a:r>
          </a:p>
          <a:p>
            <a:endParaRPr lang="en-US" dirty="0">
              <a:latin typeface="Century" panose="02040604050505020304" pitchFamily="18" charset="0"/>
            </a:endParaRPr>
          </a:p>
          <a:p>
            <a:endParaRPr lang="en-US" dirty="0">
              <a:latin typeface="Century" panose="02040604050505020304" pitchFamily="18" charset="0"/>
            </a:endParaRPr>
          </a:p>
          <a:p>
            <a:endParaRPr lang="en-US" dirty="0">
              <a:latin typeface="Century" panose="02040604050505020304" pitchFamily="18" charset="0"/>
            </a:endParaRPr>
          </a:p>
          <a:p>
            <a:r>
              <a:rPr lang="en-US" dirty="0">
                <a:latin typeface="Century" panose="02040604050505020304" pitchFamily="18" charset="0"/>
              </a:rPr>
              <a:t>Our Mantra needs to be:</a:t>
            </a:r>
          </a:p>
          <a:p>
            <a:endParaRPr lang="en-US" dirty="0">
              <a:latin typeface="Century" panose="02040604050505020304" pitchFamily="18" charset="0"/>
            </a:endParaRPr>
          </a:p>
          <a:p>
            <a:r>
              <a:rPr lang="en-US" dirty="0">
                <a:latin typeface="Century" panose="02040604050505020304" pitchFamily="18" charset="0"/>
              </a:rPr>
              <a:t>“Do less better”</a:t>
            </a:r>
            <a:endParaRPr lang="en-GB" dirty="0">
              <a:latin typeface="Century" panose="02040604050505020304" pitchFamily="18" charset="0"/>
            </a:endParaRPr>
          </a:p>
          <a:p>
            <a:endParaRPr lang="en-GB" dirty="0"/>
          </a:p>
        </p:txBody>
      </p:sp>
      <p:pic>
        <p:nvPicPr>
          <p:cNvPr id="3" name="Picture 2"/>
          <p:cNvPicPr>
            <a:picLocks noChangeAspect="1"/>
          </p:cNvPicPr>
          <p:nvPr/>
        </p:nvPicPr>
        <p:blipFill>
          <a:blip r:embed="rId3"/>
          <a:stretch>
            <a:fillRect/>
          </a:stretch>
        </p:blipFill>
        <p:spPr>
          <a:xfrm>
            <a:off x="371830" y="5783404"/>
            <a:ext cx="1348310" cy="808986"/>
          </a:xfrm>
          <a:prstGeom prst="rect">
            <a:avLst/>
          </a:prstGeom>
        </p:spPr>
      </p:pic>
      <p:pic>
        <p:nvPicPr>
          <p:cNvPr id="5" name="Picture 4"/>
          <p:cNvPicPr>
            <a:picLocks noChangeAspect="1"/>
          </p:cNvPicPr>
          <p:nvPr/>
        </p:nvPicPr>
        <p:blipFill>
          <a:blip r:embed="rId4"/>
          <a:stretch>
            <a:fillRect/>
          </a:stretch>
        </p:blipFill>
        <p:spPr>
          <a:xfrm>
            <a:off x="1859177" y="5783404"/>
            <a:ext cx="1403925" cy="809957"/>
          </a:xfrm>
          <a:prstGeom prst="rect">
            <a:avLst/>
          </a:prstGeom>
        </p:spPr>
      </p:pic>
      <p:pic>
        <p:nvPicPr>
          <p:cNvPr id="10" name="Picture 9"/>
          <p:cNvPicPr>
            <a:picLocks noChangeAspect="1"/>
          </p:cNvPicPr>
          <p:nvPr/>
        </p:nvPicPr>
        <p:blipFill>
          <a:blip r:embed="rId5"/>
          <a:stretch>
            <a:fillRect/>
          </a:stretch>
        </p:blipFill>
        <p:spPr>
          <a:xfrm>
            <a:off x="3402139" y="5796421"/>
            <a:ext cx="1326615" cy="795969"/>
          </a:xfrm>
          <a:prstGeom prst="rect">
            <a:avLst/>
          </a:prstGeom>
        </p:spPr>
      </p:pic>
      <p:pic>
        <p:nvPicPr>
          <p:cNvPr id="11" name="Picture 10"/>
          <p:cNvPicPr>
            <a:picLocks noChangeAspect="1"/>
          </p:cNvPicPr>
          <p:nvPr/>
        </p:nvPicPr>
        <p:blipFill>
          <a:blip r:embed="rId6"/>
          <a:stretch>
            <a:fillRect/>
          </a:stretch>
        </p:blipFill>
        <p:spPr>
          <a:xfrm>
            <a:off x="4867791" y="5783404"/>
            <a:ext cx="1341420" cy="804852"/>
          </a:xfrm>
          <a:prstGeom prst="rect">
            <a:avLst/>
          </a:prstGeom>
        </p:spPr>
      </p:pic>
      <p:pic>
        <p:nvPicPr>
          <p:cNvPr id="12" name="Picture 11"/>
          <p:cNvPicPr>
            <a:picLocks noChangeAspect="1"/>
          </p:cNvPicPr>
          <p:nvPr/>
        </p:nvPicPr>
        <p:blipFill>
          <a:blip r:embed="rId7"/>
          <a:stretch>
            <a:fillRect/>
          </a:stretch>
        </p:blipFill>
        <p:spPr>
          <a:xfrm>
            <a:off x="6243817" y="5780197"/>
            <a:ext cx="1352108" cy="811265"/>
          </a:xfrm>
          <a:prstGeom prst="rect">
            <a:avLst/>
          </a:prstGeom>
        </p:spPr>
      </p:pic>
      <p:pic>
        <p:nvPicPr>
          <p:cNvPr id="13" name="Picture 12"/>
          <p:cNvPicPr>
            <a:picLocks noChangeAspect="1"/>
          </p:cNvPicPr>
          <p:nvPr/>
        </p:nvPicPr>
        <p:blipFill>
          <a:blip r:embed="rId8"/>
          <a:stretch>
            <a:fillRect/>
          </a:stretch>
        </p:blipFill>
        <p:spPr>
          <a:xfrm>
            <a:off x="7643491" y="5754156"/>
            <a:ext cx="1404715" cy="842829"/>
          </a:xfrm>
          <a:prstGeom prst="rect">
            <a:avLst/>
          </a:prstGeom>
        </p:spPr>
      </p:pic>
    </p:spTree>
    <p:extLst>
      <p:ext uri="{BB962C8B-B14F-4D97-AF65-F5344CB8AC3E}">
        <p14:creationId xmlns:p14="http://schemas.microsoft.com/office/powerpoint/2010/main" val="37815520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44035" y="307589"/>
            <a:ext cx="1518036" cy="1518036"/>
          </a:xfrm>
          <a:prstGeom prst="rect">
            <a:avLst/>
          </a:prstGeom>
        </p:spPr>
      </p:pic>
      <p:sp>
        <p:nvSpPr>
          <p:cNvPr id="3" name="Content Placeholder 2"/>
          <p:cNvSpPr>
            <a:spLocks noGrp="1"/>
          </p:cNvSpPr>
          <p:nvPr>
            <p:ph idx="1"/>
          </p:nvPr>
        </p:nvSpPr>
        <p:spPr/>
        <p:txBody>
          <a:bodyPr>
            <a:normAutofit/>
          </a:bodyPr>
          <a:lstStyle/>
          <a:p>
            <a:pPr marL="0" indent="0">
              <a:buNone/>
            </a:pPr>
            <a:endParaRPr lang="en-US" sz="1800" dirty="0" smtClean="0">
              <a:latin typeface="Century" panose="02040604050505020304" pitchFamily="18" charset="0"/>
            </a:endParaRPr>
          </a:p>
          <a:p>
            <a:pPr marL="0" indent="0">
              <a:buNone/>
            </a:pPr>
            <a:r>
              <a:rPr lang="en-US" sz="1800" dirty="0" smtClean="0">
                <a:latin typeface="Century" panose="02040604050505020304" pitchFamily="18" charset="0"/>
              </a:rPr>
              <a:t>Teachers </a:t>
            </a:r>
            <a:r>
              <a:rPr lang="en-US" sz="1800" dirty="0">
                <a:latin typeface="Century" panose="02040604050505020304" pitchFamily="18" charset="0"/>
              </a:rPr>
              <a:t>use a range of marking and feedback to help students improve and develop their learning.</a:t>
            </a:r>
          </a:p>
          <a:p>
            <a:pPr marL="0" indent="0">
              <a:buNone/>
            </a:pPr>
            <a:r>
              <a:rPr lang="en-US" sz="1800" dirty="0">
                <a:latin typeface="Century" panose="02040604050505020304" pitchFamily="18" charset="0"/>
              </a:rPr>
              <a:t>Teachers monitor pupil progress and </a:t>
            </a:r>
            <a:r>
              <a:rPr lang="en-US" sz="1800" dirty="0" err="1">
                <a:latin typeface="Century" panose="02040604050505020304" pitchFamily="18" charset="0"/>
              </a:rPr>
              <a:t>analyse</a:t>
            </a:r>
            <a:r>
              <a:rPr lang="en-US" sz="1800" dirty="0">
                <a:latin typeface="Century" panose="02040604050505020304" pitchFamily="18" charset="0"/>
              </a:rPr>
              <a:t> data to draw conclusions on the effectiveness of their teaching.</a:t>
            </a:r>
          </a:p>
          <a:p>
            <a:endParaRPr lang="en-US" sz="1800" dirty="0">
              <a:latin typeface="Century" panose="02040604050505020304" pitchFamily="18" charset="0"/>
            </a:endParaRPr>
          </a:p>
          <a:p>
            <a:pPr marL="0" indent="0">
              <a:buNone/>
            </a:pPr>
            <a:r>
              <a:rPr lang="en-US" sz="1800" dirty="0">
                <a:latin typeface="Century" panose="02040604050505020304" pitchFamily="18" charset="0"/>
              </a:rPr>
              <a:t>Pupils are encouraged to evaluate and assess their own learning against success criteria.</a:t>
            </a:r>
            <a:endParaRPr lang="en-GB" sz="1800" dirty="0">
              <a:latin typeface="Century" panose="02040604050505020304" pitchFamily="18" charset="0"/>
            </a:endParaRPr>
          </a:p>
        </p:txBody>
      </p:sp>
      <p:sp>
        <p:nvSpPr>
          <p:cNvPr id="5" name="Title 1"/>
          <p:cNvSpPr>
            <a:spLocks noGrp="1"/>
          </p:cNvSpPr>
          <p:nvPr>
            <p:ph type="title"/>
          </p:nvPr>
        </p:nvSpPr>
        <p:spPr>
          <a:xfrm>
            <a:off x="1676400" y="403826"/>
            <a:ext cx="10515600" cy="1325563"/>
          </a:xfrm>
        </p:spPr>
        <p:txBody>
          <a:bodyPr>
            <a:noAutofit/>
          </a:bodyPr>
          <a:lstStyle/>
          <a:p>
            <a:pPr marL="0" indent="0"/>
            <a:r>
              <a:rPr lang="en-US" sz="2400" dirty="0" smtClean="0">
                <a:latin typeface="Century" panose="02040604050505020304" pitchFamily="18" charset="0"/>
              </a:rPr>
              <a:t>Teachers use multiple forms of assessment and feedback to help pupils improve and develop their learning. They monitor pupil progress and </a:t>
            </a:r>
            <a:r>
              <a:rPr lang="en-US" sz="2400" dirty="0" err="1" smtClean="0">
                <a:latin typeface="Century" panose="02040604050505020304" pitchFamily="18" charset="0"/>
              </a:rPr>
              <a:t>analyse</a:t>
            </a:r>
            <a:r>
              <a:rPr lang="en-US" sz="2400" dirty="0" smtClean="0">
                <a:latin typeface="Century" panose="02040604050505020304" pitchFamily="18" charset="0"/>
              </a:rPr>
              <a:t> the data to draw conclusions about the effectiveness of their teaching, identify areas for improvement and address pupils’ learning needs. Pupils are encouraged to self evaluate and assess their own progress and understanding.</a:t>
            </a:r>
            <a:endParaRPr lang="en-GB" sz="2400" dirty="0">
              <a:latin typeface="Century" panose="02040604050505020304" pitchFamily="18" charset="0"/>
            </a:endParaRPr>
          </a:p>
        </p:txBody>
      </p:sp>
      <p:pic>
        <p:nvPicPr>
          <p:cNvPr id="2" name="Picture 1"/>
          <p:cNvPicPr>
            <a:picLocks noChangeAspect="1"/>
          </p:cNvPicPr>
          <p:nvPr/>
        </p:nvPicPr>
        <p:blipFill>
          <a:blip r:embed="rId3"/>
          <a:stretch>
            <a:fillRect/>
          </a:stretch>
        </p:blipFill>
        <p:spPr>
          <a:xfrm>
            <a:off x="448390" y="5792104"/>
            <a:ext cx="1537164" cy="886825"/>
          </a:xfrm>
          <a:prstGeom prst="rect">
            <a:avLst/>
          </a:prstGeom>
        </p:spPr>
      </p:pic>
      <p:pic>
        <p:nvPicPr>
          <p:cNvPr id="6" name="Picture 5"/>
          <p:cNvPicPr>
            <a:picLocks noChangeAspect="1"/>
          </p:cNvPicPr>
          <p:nvPr/>
        </p:nvPicPr>
        <p:blipFill>
          <a:blip r:embed="rId4"/>
          <a:stretch>
            <a:fillRect/>
          </a:stretch>
        </p:blipFill>
        <p:spPr>
          <a:xfrm>
            <a:off x="2163977" y="5798431"/>
            <a:ext cx="1467497" cy="880498"/>
          </a:xfrm>
          <a:prstGeom prst="rect">
            <a:avLst/>
          </a:prstGeom>
        </p:spPr>
      </p:pic>
      <p:pic>
        <p:nvPicPr>
          <p:cNvPr id="7" name="Picture 6"/>
          <p:cNvPicPr>
            <a:picLocks noChangeAspect="1"/>
          </p:cNvPicPr>
          <p:nvPr/>
        </p:nvPicPr>
        <p:blipFill>
          <a:blip r:embed="rId5"/>
          <a:stretch>
            <a:fillRect/>
          </a:stretch>
        </p:blipFill>
        <p:spPr>
          <a:xfrm>
            <a:off x="3809897" y="5797449"/>
            <a:ext cx="1469133" cy="881480"/>
          </a:xfrm>
          <a:prstGeom prst="rect">
            <a:avLst/>
          </a:prstGeom>
        </p:spPr>
      </p:pic>
    </p:spTree>
    <p:extLst>
      <p:ext uri="{BB962C8B-B14F-4D97-AF65-F5344CB8AC3E}">
        <p14:creationId xmlns:p14="http://schemas.microsoft.com/office/powerpoint/2010/main" val="999268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Rigorous Assessment and Feedback</a:t>
            </a:r>
            <a:endParaRPr lang="en-GB" dirty="0"/>
          </a:p>
        </p:txBody>
      </p:sp>
      <p:sp>
        <p:nvSpPr>
          <p:cNvPr id="3" name="Content Placeholder 2"/>
          <p:cNvSpPr>
            <a:spLocks noGrp="1"/>
          </p:cNvSpPr>
          <p:nvPr>
            <p:ph idx="1"/>
          </p:nvPr>
        </p:nvSpPr>
        <p:spPr>
          <a:xfrm>
            <a:off x="410547" y="1399592"/>
            <a:ext cx="11402008" cy="5150498"/>
          </a:xfrm>
        </p:spPr>
        <p:txBody>
          <a:bodyPr>
            <a:normAutofit fontScale="55000" lnSpcReduction="20000"/>
          </a:bodyPr>
          <a:lstStyle/>
          <a:p>
            <a:r>
              <a:rPr lang="en-US" sz="2900" u="sng" dirty="0">
                <a:latin typeface="Century Gothic" panose="020B0502020202020204" pitchFamily="34" charset="0"/>
              </a:rPr>
              <a:t>Peer and self-marking</a:t>
            </a:r>
            <a:endParaRPr lang="en-GB" sz="2900" dirty="0">
              <a:latin typeface="Century Gothic" panose="020B0502020202020204" pitchFamily="34" charset="0"/>
            </a:endParaRPr>
          </a:p>
          <a:p>
            <a:r>
              <a:rPr lang="en-US" sz="2900" dirty="0">
                <a:latin typeface="Century Gothic" panose="020B0502020202020204" pitchFamily="34" charset="0"/>
              </a:rPr>
              <a:t>Teachers will teach the children at an age appropriate level to look for great learning in their own books and books of others. This may be carried out with the use of success criteria where the children look at learning and highlight where it has and has not been met. Teachers will also show the children examples of learning to highlight how the learning objective has been met and how it can be improved. Children are then given the time, if appropriate, to edit their learning.</a:t>
            </a:r>
            <a:endParaRPr lang="en-GB" sz="2900" dirty="0">
              <a:latin typeface="Century Gothic" panose="020B0502020202020204" pitchFamily="34" charset="0"/>
            </a:endParaRPr>
          </a:p>
          <a:p>
            <a:r>
              <a:rPr lang="en-US" sz="2900" u="sng" dirty="0">
                <a:latin typeface="Century Gothic" panose="020B0502020202020204" pitchFamily="34" charset="0"/>
              </a:rPr>
              <a:t>Live Marking</a:t>
            </a:r>
            <a:endParaRPr lang="en-GB" sz="2900" dirty="0">
              <a:latin typeface="Century Gothic" panose="020B0502020202020204" pitchFamily="34" charset="0"/>
            </a:endParaRPr>
          </a:p>
          <a:p>
            <a:r>
              <a:rPr lang="en-US" sz="2900" dirty="0">
                <a:latin typeface="Century Gothic" panose="020B0502020202020204" pitchFamily="34" charset="0"/>
              </a:rPr>
              <a:t>Teachers and learning support assistants will circulate the room to mark children’s learning as the children are working. Feedback will be given immediately for the children to address misconceptions and correct their learning.</a:t>
            </a:r>
            <a:endParaRPr lang="en-GB" sz="2900" dirty="0">
              <a:latin typeface="Century Gothic" panose="020B0502020202020204" pitchFamily="34" charset="0"/>
            </a:endParaRPr>
          </a:p>
          <a:p>
            <a:r>
              <a:rPr lang="en-US" sz="2900" u="sng" dirty="0">
                <a:latin typeface="Century Gothic" panose="020B0502020202020204" pitchFamily="34" charset="0"/>
              </a:rPr>
              <a:t>Message to their future self</a:t>
            </a:r>
            <a:endParaRPr lang="en-GB" sz="2900" dirty="0">
              <a:latin typeface="Century Gothic" panose="020B0502020202020204" pitchFamily="34" charset="0"/>
            </a:endParaRPr>
          </a:p>
          <a:p>
            <a:r>
              <a:rPr lang="en-US" sz="2900" dirty="0">
                <a:latin typeface="Century Gothic" panose="020B0502020202020204" pitchFamily="34" charset="0"/>
              </a:rPr>
              <a:t>Children write a message to their future self at the bottom of their learning to write in their own words how they solve a problem or concept. Teachers can then read through these to check the children are able to explain their learning.</a:t>
            </a:r>
            <a:endParaRPr lang="en-GB" sz="2900" dirty="0">
              <a:latin typeface="Century Gothic" panose="020B0502020202020204" pitchFamily="34" charset="0"/>
            </a:endParaRPr>
          </a:p>
          <a:p>
            <a:r>
              <a:rPr lang="en-US" sz="2900" u="sng" dirty="0">
                <a:latin typeface="Century Gothic" panose="020B0502020202020204" pitchFamily="34" charset="0"/>
              </a:rPr>
              <a:t>Assessment led planning</a:t>
            </a:r>
            <a:endParaRPr lang="en-GB" sz="2900" dirty="0">
              <a:latin typeface="Century Gothic" panose="020B0502020202020204" pitchFamily="34" charset="0"/>
            </a:endParaRPr>
          </a:p>
          <a:p>
            <a:r>
              <a:rPr lang="en-US" sz="2900" dirty="0">
                <a:latin typeface="Century Gothic" panose="020B0502020202020204" pitchFamily="34" charset="0"/>
              </a:rPr>
              <a:t>At the </a:t>
            </a:r>
            <a:r>
              <a:rPr lang="en-US" sz="2900" dirty="0" smtClean="0">
                <a:latin typeface="Century Gothic" panose="020B0502020202020204" pitchFamily="34" charset="0"/>
              </a:rPr>
              <a:t>end of the lesson </a:t>
            </a:r>
            <a:r>
              <a:rPr lang="en-US" sz="2900" dirty="0">
                <a:latin typeface="Century Gothic" panose="020B0502020202020204" pitchFamily="34" charset="0"/>
              </a:rPr>
              <a:t>teachers read through a cross section of learning (minimum 1/3 of the books) they make notes and comments of their future planning so that misconceptions can be addressed. Children are then given the time, if appropriate, to edit their learning</a:t>
            </a:r>
            <a:endParaRPr lang="en-GB" sz="2900" dirty="0">
              <a:latin typeface="Century Gothic" panose="020B0502020202020204" pitchFamily="34" charset="0"/>
            </a:endParaRPr>
          </a:p>
          <a:p>
            <a:r>
              <a:rPr lang="en-US" sz="2900" u="sng" dirty="0">
                <a:latin typeface="Century Gothic" panose="020B0502020202020204" pitchFamily="34" charset="0"/>
              </a:rPr>
              <a:t>Traditional marking with comments</a:t>
            </a:r>
            <a:endParaRPr lang="en-GB" sz="2900" dirty="0">
              <a:latin typeface="Century Gothic" panose="020B0502020202020204" pitchFamily="34" charset="0"/>
            </a:endParaRPr>
          </a:p>
          <a:p>
            <a:r>
              <a:rPr lang="en-US" sz="2900" dirty="0">
                <a:latin typeface="Century Gothic" panose="020B0502020202020204" pitchFamily="34" charset="0"/>
              </a:rPr>
              <a:t>There are times when teachers may decide to mark books and leave a comment for the children. These are made only if the child is going to be able to read and respond to the feedback being given. Teachers may mark where the learning objective has been met and where the child may need to edit in order that </a:t>
            </a:r>
            <a:endParaRPr lang="en-GB" sz="2900" dirty="0">
              <a:latin typeface="Century Gothic" panose="020B0502020202020204" pitchFamily="34" charset="0"/>
            </a:endParaRPr>
          </a:p>
          <a:p>
            <a:pPr marL="0" indent="0">
              <a:buNone/>
            </a:pPr>
            <a:endParaRPr lang="en-GB" dirty="0"/>
          </a:p>
        </p:txBody>
      </p:sp>
    </p:spTree>
    <p:extLst>
      <p:ext uri="{BB962C8B-B14F-4D97-AF65-F5344CB8AC3E}">
        <p14:creationId xmlns:p14="http://schemas.microsoft.com/office/powerpoint/2010/main" val="31254984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9408" y="208371"/>
            <a:ext cx="1518036" cy="1518036"/>
          </a:xfrm>
          <a:prstGeom prst="rect">
            <a:avLst/>
          </a:prstGeom>
        </p:spPr>
      </p:pic>
      <p:sp>
        <p:nvSpPr>
          <p:cNvPr id="6" name="Title 1"/>
          <p:cNvSpPr>
            <a:spLocks noGrp="1"/>
          </p:cNvSpPr>
          <p:nvPr>
            <p:ph type="title"/>
          </p:nvPr>
        </p:nvSpPr>
        <p:spPr>
          <a:xfrm>
            <a:off x="1676400" y="400844"/>
            <a:ext cx="10515600" cy="1325563"/>
          </a:xfrm>
        </p:spPr>
        <p:txBody>
          <a:bodyPr>
            <a:noAutofit/>
          </a:bodyPr>
          <a:lstStyle/>
          <a:p>
            <a:pPr marL="0" indent="0"/>
            <a:r>
              <a:rPr lang="en-US" sz="2400" dirty="0" smtClean="0">
                <a:latin typeface="Century" panose="02040604050505020304" pitchFamily="18" charset="0"/>
              </a:rPr>
              <a:t>Teachers provide opportunities for pupils to apply their new knowledge and skills to produce a consolidation piece. Pupils are supported to be reflective and question their learning, deepening and extending their understanding of a subject, following their own interests and wonder. There are opportunities for pupils to problem solve, experiment, design and create.</a:t>
            </a:r>
            <a:endParaRPr lang="en-GB" sz="2400" dirty="0">
              <a:latin typeface="Century" panose="02040604050505020304" pitchFamily="18" charset="0"/>
            </a:endParaRPr>
          </a:p>
        </p:txBody>
      </p:sp>
      <p:sp>
        <p:nvSpPr>
          <p:cNvPr id="2" name="TextBox 1"/>
          <p:cNvSpPr txBox="1"/>
          <p:nvPr/>
        </p:nvSpPr>
        <p:spPr>
          <a:xfrm>
            <a:off x="505097" y="2107474"/>
            <a:ext cx="11138263" cy="1477328"/>
          </a:xfrm>
          <a:prstGeom prst="rect">
            <a:avLst/>
          </a:prstGeom>
          <a:noFill/>
        </p:spPr>
        <p:txBody>
          <a:bodyPr wrap="square" rtlCol="0">
            <a:spAutoFit/>
          </a:bodyPr>
          <a:lstStyle/>
          <a:p>
            <a:r>
              <a:rPr lang="en-US" dirty="0">
                <a:latin typeface="Century" panose="02040604050505020304" pitchFamily="18" charset="0"/>
              </a:rPr>
              <a:t>Teachers use a range of marking and feedback to help students improve and develop their learning.</a:t>
            </a:r>
          </a:p>
          <a:p>
            <a:r>
              <a:rPr lang="en-US" dirty="0">
                <a:latin typeface="Century" panose="02040604050505020304" pitchFamily="18" charset="0"/>
              </a:rPr>
              <a:t>Teachers monitor pupil progress and </a:t>
            </a:r>
            <a:r>
              <a:rPr lang="en-US" dirty="0" err="1">
                <a:latin typeface="Century" panose="02040604050505020304" pitchFamily="18" charset="0"/>
              </a:rPr>
              <a:t>analyse</a:t>
            </a:r>
            <a:r>
              <a:rPr lang="en-US" dirty="0">
                <a:latin typeface="Century" panose="02040604050505020304" pitchFamily="18" charset="0"/>
              </a:rPr>
              <a:t> data to draw conclusions on the effectiveness of their teaching.</a:t>
            </a:r>
          </a:p>
          <a:p>
            <a:endParaRPr lang="en-US" dirty="0">
              <a:latin typeface="Century" panose="02040604050505020304" pitchFamily="18" charset="0"/>
            </a:endParaRPr>
          </a:p>
          <a:p>
            <a:r>
              <a:rPr lang="en-US" dirty="0">
                <a:latin typeface="Century" panose="02040604050505020304" pitchFamily="18" charset="0"/>
              </a:rPr>
              <a:t>Pupils are encouraged to evaluate and assess their own learning against success criteria.</a:t>
            </a:r>
            <a:endParaRPr lang="en-GB" dirty="0">
              <a:latin typeface="Century" panose="02040604050505020304" pitchFamily="18" charset="0"/>
            </a:endParaRPr>
          </a:p>
        </p:txBody>
      </p:sp>
      <p:pic>
        <p:nvPicPr>
          <p:cNvPr id="5" name="Picture 4"/>
          <p:cNvPicPr>
            <a:picLocks noChangeAspect="1"/>
          </p:cNvPicPr>
          <p:nvPr/>
        </p:nvPicPr>
        <p:blipFill>
          <a:blip r:embed="rId3"/>
          <a:stretch>
            <a:fillRect/>
          </a:stretch>
        </p:blipFill>
        <p:spPr>
          <a:xfrm>
            <a:off x="505097" y="5813838"/>
            <a:ext cx="1326615" cy="795969"/>
          </a:xfrm>
          <a:prstGeom prst="rect">
            <a:avLst/>
          </a:prstGeom>
        </p:spPr>
      </p:pic>
      <p:pic>
        <p:nvPicPr>
          <p:cNvPr id="7" name="Picture 6"/>
          <p:cNvPicPr>
            <a:picLocks noChangeAspect="1"/>
          </p:cNvPicPr>
          <p:nvPr/>
        </p:nvPicPr>
        <p:blipFill>
          <a:blip r:embed="rId4"/>
          <a:stretch>
            <a:fillRect/>
          </a:stretch>
        </p:blipFill>
        <p:spPr>
          <a:xfrm>
            <a:off x="1970749" y="5800821"/>
            <a:ext cx="1341420" cy="804852"/>
          </a:xfrm>
          <a:prstGeom prst="rect">
            <a:avLst/>
          </a:prstGeom>
        </p:spPr>
      </p:pic>
      <p:pic>
        <p:nvPicPr>
          <p:cNvPr id="3" name="Picture 2"/>
          <p:cNvPicPr>
            <a:picLocks noChangeAspect="1"/>
          </p:cNvPicPr>
          <p:nvPr/>
        </p:nvPicPr>
        <p:blipFill>
          <a:blip r:embed="rId5"/>
          <a:stretch>
            <a:fillRect/>
          </a:stretch>
        </p:blipFill>
        <p:spPr>
          <a:xfrm>
            <a:off x="3451206" y="5794835"/>
            <a:ext cx="1402202" cy="810838"/>
          </a:xfrm>
          <a:prstGeom prst="rect">
            <a:avLst/>
          </a:prstGeom>
        </p:spPr>
      </p:pic>
    </p:spTree>
    <p:extLst>
      <p:ext uri="{BB962C8B-B14F-4D97-AF65-F5344CB8AC3E}">
        <p14:creationId xmlns:p14="http://schemas.microsoft.com/office/powerpoint/2010/main" val="213272919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6824</TotalTime>
  <Words>1580</Words>
  <Application>Microsoft Office PowerPoint</Application>
  <PresentationFormat>Custom</PresentationFormat>
  <Paragraphs>95</Paragraphs>
  <Slides>12</Slides>
  <Notes>5</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St Martha’s Teaching and Learning model</vt:lpstr>
      <vt:lpstr>Our Aims</vt:lpstr>
      <vt:lpstr>How will we achieve the aims?</vt:lpstr>
      <vt:lpstr>Our MAT’s vision for great teaching…</vt:lpstr>
      <vt:lpstr>Essential Practice Principles</vt:lpstr>
      <vt:lpstr>The St Martha’s teaching and learning Model</vt:lpstr>
      <vt:lpstr>Teachers know their children well and engage them in building inclusive and stimulating learning environments. Teachers motivate and empower students to manage their own learning and develop autonomy. Pupils reflect on what they know and begin to understand how their prior knowledge will connect with their new learning.</vt:lpstr>
      <vt:lpstr>Teachers explain the route of learning. They demonstrate to the children how and what they will be learning. Teachers share the success criteria and the outcome to the unit of learning in the Express task. They also share the vocabulary that will be used in the unit of learning. Pupils have the opportunity to ask questions they want to explore in the unit. Teacher’s may need to adapt their planning to accommodate this.</vt:lpstr>
      <vt:lpstr>Teachers facilitate and monitor pupil progress in learning to provide multiple, structured opportunities for practicing new skills and developing understanding and vocabulary. Pupils build on prior knowledge to explore and investigate objects, events and situations. Pupils can construct their own outcomes to their exploration.</vt:lpstr>
      <vt:lpstr>Teachers use multiple forms of assessment and feedback to help pupils improve and develop their learning. They monitor pupil progress and analyse the data to draw conclusions about the effectiveness of their teaching, identify areas for improvement and address pupils’ learning needs. Pupils are encouraged to self evaluate and assess their own progress and understanding.</vt:lpstr>
      <vt:lpstr>Rigorous Assessment and Feedback</vt:lpstr>
      <vt:lpstr>Teachers provide opportunities for pupils to apply their new knowledge and skills to produce a consolidation piece. Pupils are supported to be reflective and question their learning, deepening and extending their understanding of a subject, following their own interests and wonder. There are opportunities for pupils to problem solve, experiment, design and create.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 Martha’s Teaching and Learning model</dc:title>
  <dc:creator>MissWoodrow</dc:creator>
  <cp:lastModifiedBy>Miss Jackman</cp:lastModifiedBy>
  <cp:revision>50</cp:revision>
  <dcterms:created xsi:type="dcterms:W3CDTF">2021-07-12T17:37:09Z</dcterms:created>
  <dcterms:modified xsi:type="dcterms:W3CDTF">2021-11-17T19:05:44Z</dcterms:modified>
</cp:coreProperties>
</file>