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88" r:id="rId6"/>
    <p:sldId id="273" r:id="rId7"/>
    <p:sldId id="272" r:id="rId8"/>
    <p:sldId id="275" r:id="rId9"/>
    <p:sldId id="269" r:id="rId10"/>
    <p:sldId id="356" r:id="rId11"/>
    <p:sldId id="360" r:id="rId12"/>
    <p:sldId id="364" r:id="rId13"/>
    <p:sldId id="263" r:id="rId14"/>
    <p:sldId id="262" r:id="rId15"/>
    <p:sldId id="261"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94061" autoAdjust="0"/>
  </p:normalViewPr>
  <p:slideViewPr>
    <p:cSldViewPr snapToGrid="0">
      <p:cViewPr varScale="1">
        <p:scale>
          <a:sx n="75" d="100"/>
          <a:sy n="75" d="100"/>
        </p:scale>
        <p:origin x="77" y="22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9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D27C5-9730-4522-97F0-BF11BC6ABD84}" type="datetimeFigureOut">
              <a:rPr lang="en-US"/>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5366C-5F8C-42CA-9C4D-03125D9DB2B7}" type="slidenum">
              <a:rPr lang="en-US"/>
              <a:t>‹#›</a:t>
            </a:fld>
            <a:endParaRPr lang="en-US"/>
          </a:p>
        </p:txBody>
      </p:sp>
    </p:spTree>
    <p:extLst>
      <p:ext uri="{BB962C8B-B14F-4D97-AF65-F5344CB8AC3E}">
        <p14:creationId xmlns:p14="http://schemas.microsoft.com/office/powerpoint/2010/main" val="8276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Calibri" panose="020F0502020204030204" pitchFamily="34" charset="0"/>
                <a:cs typeface="Arial" panose="020B0604020202020204" pitchFamily="34" charset="0"/>
              </a:rPr>
              <a:t>Children’s liturgy –</a:t>
            </a:r>
            <a:r>
              <a:rPr lang="en-GB" sz="1800" b="1" dirty="0">
                <a:latin typeface="Arial" panose="020B0604020202020204" pitchFamily="34" charset="0"/>
                <a:ea typeface="Calibri" panose="020F0502020204030204" pitchFamily="34" charset="0"/>
                <a:cs typeface="Arial" panose="020B0604020202020204" pitchFamily="34" charset="0"/>
              </a:rPr>
              <a:t>Third </a:t>
            </a:r>
            <a:r>
              <a:rPr lang="en-GB" sz="1800" b="1" baseline="0" dirty="0">
                <a:effectLst/>
                <a:latin typeface="Arial" panose="020B0604020202020204" pitchFamily="34" charset="0"/>
                <a:ea typeface="Calibri" panose="020F0502020204030204" pitchFamily="34" charset="0"/>
                <a:cs typeface="Arial" panose="020B0604020202020204" pitchFamily="34" charset="0"/>
              </a:rPr>
              <a:t>Sunday in Lent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effectLst/>
                <a:latin typeface="Arial" panose="020B0604020202020204" pitchFamily="34" charset="0"/>
                <a:ea typeface="Calibri" panose="020F0502020204030204" pitchFamily="34" charset="0"/>
                <a:cs typeface="Arial" panose="020B0604020202020204" pitchFamily="34" charset="0"/>
              </a:rPr>
              <a:t>Preparation of the worship space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Colour:</a:t>
            </a:r>
            <a:r>
              <a:rPr lang="en-GB" sz="1800" baseline="0" dirty="0">
                <a:effectLst/>
                <a:latin typeface="Arial" panose="020B0604020202020204" pitchFamily="34" charset="0"/>
                <a:ea typeface="Calibri" panose="020F0502020204030204" pitchFamily="34" charset="0"/>
                <a:cs typeface="Arial" panose="020B0604020202020204" pitchFamily="34" charset="0"/>
              </a:rPr>
              <a:t> </a:t>
            </a:r>
            <a:r>
              <a:rPr lang="en-GB" sz="1800" kern="1200" dirty="0">
                <a:solidFill>
                  <a:schemeClr val="tx1"/>
                </a:solidFill>
                <a:effectLst/>
                <a:latin typeface="Arial" panose="020B0604020202020204" pitchFamily="34" charset="0"/>
                <a:ea typeface="+mn-ea"/>
                <a:cs typeface="Arial" panose="020B0604020202020204" pitchFamily="34" charset="0"/>
              </a:rPr>
              <a:t>purple</a:t>
            </a:r>
          </a:p>
          <a:p>
            <a:r>
              <a:rPr lang="en-GB" sz="1800" kern="1200" dirty="0">
                <a:solidFill>
                  <a:schemeClr val="tx1"/>
                </a:solidFill>
                <a:effectLst/>
                <a:latin typeface="Arial" panose="020B0604020202020204" pitchFamily="34" charset="0"/>
                <a:ea typeface="+mn-ea"/>
                <a:cs typeface="Arial" panose="020B0604020202020204" pitchFamily="34" charset="0"/>
              </a:rPr>
              <a:t> </a:t>
            </a:r>
          </a:p>
          <a:p>
            <a:pPr fontAlgn="base"/>
            <a:r>
              <a:rPr lang="en-GB" sz="1800" b="1" kern="1200" dirty="0">
                <a:solidFill>
                  <a:schemeClr val="tx1"/>
                </a:solidFill>
                <a:effectLst/>
                <a:latin typeface="Arial" panose="020B0604020202020204" pitchFamily="34" charset="0"/>
                <a:ea typeface="+mn-ea"/>
                <a:cs typeface="Arial" panose="020B0604020202020204" pitchFamily="34" charset="0"/>
              </a:rPr>
              <a:t>Song suggestions: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Blest are you Lord God of all creation (603, Laudate); Morning has broken (671, Laudate)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b="1" kern="1200" dirty="0">
              <a:solidFill>
                <a:schemeClr val="tx1"/>
              </a:solidFill>
              <a:effectLst/>
              <a:latin typeface="Arial" panose="020B0604020202020204" pitchFamily="34" charset="0"/>
              <a:ea typeface="+mn-ea"/>
              <a:cs typeface="Arial" panose="020B0604020202020204" pitchFamily="34" charset="0"/>
            </a:endParaRPr>
          </a:p>
          <a:p>
            <a:r>
              <a:rPr lang="en-GB" sz="1800" b="1" kern="1200" dirty="0">
                <a:solidFill>
                  <a:schemeClr val="tx1"/>
                </a:solidFill>
                <a:effectLst/>
                <a:latin typeface="Arial" panose="020B0604020202020204" pitchFamily="34" charset="0"/>
                <a:ea typeface="+mn-ea"/>
                <a:cs typeface="Arial" panose="020B0604020202020204" pitchFamily="34" charset="0"/>
              </a:rPr>
              <a:t>Welcome: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Today Jesus tells a story about a tree that did not bear any fruit and all the things that the gardener planned to try to make it grow better. People are like trees, they need certain things to grow and be healthy too. Let’s think a bit more about this today.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B55366C-5F8C-42CA-9C4D-03125D9DB2B7}" type="slidenum">
              <a:rPr lang="en-US" smtClean="0"/>
              <a:t>1</a:t>
            </a:fld>
            <a:endParaRPr lang="en-US" dirty="0"/>
          </a:p>
        </p:txBody>
      </p:sp>
    </p:spTree>
    <p:extLst>
      <p:ext uri="{BB962C8B-B14F-4D97-AF65-F5344CB8AC3E}">
        <p14:creationId xmlns:p14="http://schemas.microsoft.com/office/powerpoint/2010/main" val="6165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11</a:t>
            </a:fld>
            <a:endParaRPr lang="en-US"/>
          </a:p>
        </p:txBody>
      </p:sp>
    </p:spTree>
    <p:extLst>
      <p:ext uri="{BB962C8B-B14F-4D97-AF65-F5344CB8AC3E}">
        <p14:creationId xmlns:p14="http://schemas.microsoft.com/office/powerpoint/2010/main" val="282553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12</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2</a:t>
            </a:fld>
            <a:endParaRPr lang="en-GB"/>
          </a:p>
        </p:txBody>
      </p:sp>
    </p:spTree>
    <p:extLst>
      <p:ext uri="{BB962C8B-B14F-4D97-AF65-F5344CB8AC3E}">
        <p14:creationId xmlns:p14="http://schemas.microsoft.com/office/powerpoint/2010/main" val="197171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176E7C-A6AE-4FD1-AFE5-00287C0352B5}" type="slidenum">
              <a:rPr lang="en-GB" smtClean="0"/>
              <a:t>3</a:t>
            </a:fld>
            <a:endParaRPr lang="en-GB"/>
          </a:p>
        </p:txBody>
      </p:sp>
    </p:spTree>
    <p:extLst>
      <p:ext uri="{BB962C8B-B14F-4D97-AF65-F5344CB8AC3E}">
        <p14:creationId xmlns:p14="http://schemas.microsoft.com/office/powerpoint/2010/main" val="188702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4</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a:r>
            <a:br>
              <a:rPr lang="en-GB" sz="1200" i="1"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B55366C-5F8C-42CA-9C4D-03125D9DB2B7}" type="slidenum">
              <a:rPr lang="en-US" smtClean="0"/>
              <a:t>5</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solidFill>
                <a:schemeClr val="tx1"/>
              </a:solidFill>
            </a:endParaRPr>
          </a:p>
          <a:p>
            <a:r>
              <a:rPr lang="en-GB" u="none" dirty="0">
                <a:solidFill>
                  <a:schemeClr val="tx1"/>
                </a:solidFill>
              </a:rPr>
              <a:t>Photo of a fig tree by Johann Siemens on </a:t>
            </a:r>
            <a:r>
              <a:rPr lang="en-GB" u="none" dirty="0" err="1">
                <a:solidFill>
                  <a:schemeClr val="tx1"/>
                </a:solidFill>
              </a:rPr>
              <a:t>Unsplash</a:t>
            </a:r>
            <a:r>
              <a:rPr lang="en-GB" u="none" dirty="0">
                <a:solidFill>
                  <a:schemeClr val="tx1"/>
                </a:solidFill>
              </a:rPr>
              <a:t> </a:t>
            </a:r>
          </a:p>
          <a:p>
            <a:endParaRPr lang="en-GB" u="none" dirty="0">
              <a:solidFill>
                <a:schemeClr val="tx1"/>
              </a:solidFill>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6</a:t>
            </a:fld>
            <a:endParaRPr lang="en-US"/>
          </a:p>
        </p:txBody>
      </p:sp>
    </p:spTree>
    <p:extLst>
      <p:ext uri="{BB962C8B-B14F-4D97-AF65-F5344CB8AC3E}">
        <p14:creationId xmlns:p14="http://schemas.microsoft.com/office/powerpoint/2010/main" val="320291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7</a:t>
            </a:fld>
            <a:endParaRPr lang="en-US"/>
          </a:p>
        </p:txBody>
      </p:sp>
    </p:spTree>
    <p:extLst>
      <p:ext uri="{BB962C8B-B14F-4D97-AF65-F5344CB8AC3E}">
        <p14:creationId xmlns:p14="http://schemas.microsoft.com/office/powerpoint/2010/main" val="265348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ripe figs by </a:t>
            </a:r>
            <a:r>
              <a:rPr lang="en-GB" dirty="0" err="1"/>
              <a:t>Tijana</a:t>
            </a:r>
            <a:r>
              <a:rPr lang="en-GB" dirty="0"/>
              <a:t> </a:t>
            </a:r>
            <a:r>
              <a:rPr lang="en-GB" dirty="0" err="1"/>
              <a:t>Drndarsk</a:t>
            </a:r>
            <a:r>
              <a:rPr lang="en-GB" dirty="0"/>
              <a:t> on </a:t>
            </a:r>
            <a:r>
              <a:rPr lang="en-GB" dirty="0" err="1"/>
              <a:t>Unsplash</a:t>
            </a:r>
            <a:r>
              <a:rPr lang="en-GB" dirty="0"/>
              <a:t> </a:t>
            </a:r>
          </a:p>
        </p:txBody>
      </p:sp>
      <p:sp>
        <p:nvSpPr>
          <p:cNvPr id="4" name="Slide Number Placeholder 3"/>
          <p:cNvSpPr>
            <a:spLocks noGrp="1"/>
          </p:cNvSpPr>
          <p:nvPr>
            <p:ph type="sldNum" sz="quarter" idx="5"/>
          </p:nvPr>
        </p:nvSpPr>
        <p:spPr/>
        <p:txBody>
          <a:bodyPr/>
          <a:lstStyle/>
          <a:p>
            <a:fld id="{9B55366C-5F8C-42CA-9C4D-03125D9DB2B7}" type="slidenum">
              <a:rPr lang="en-US" smtClean="0"/>
              <a:t>8</a:t>
            </a:fld>
            <a:endParaRPr lang="en-US"/>
          </a:p>
        </p:txBody>
      </p:sp>
    </p:spTree>
    <p:extLst>
      <p:ext uri="{BB962C8B-B14F-4D97-AF65-F5344CB8AC3E}">
        <p14:creationId xmlns:p14="http://schemas.microsoft.com/office/powerpoint/2010/main" val="48380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9</a:t>
            </a:fld>
            <a:endParaRPr lang="en-GB"/>
          </a:p>
        </p:txBody>
      </p:sp>
    </p:spTree>
    <p:extLst>
      <p:ext uri="{BB962C8B-B14F-4D97-AF65-F5344CB8AC3E}">
        <p14:creationId xmlns:p14="http://schemas.microsoft.com/office/powerpoint/2010/main" val="1186176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4.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C719EA-E584-C84C-A030-1119C7870560}"/>
              </a:ext>
            </a:extLst>
          </p:cNvPr>
          <p:cNvGrpSpPr/>
          <p:nvPr/>
        </p:nvGrpSpPr>
        <p:grpSpPr>
          <a:xfrm>
            <a:off x="394961" y="1083892"/>
            <a:ext cx="3374364" cy="831747"/>
            <a:chOff x="595248" y="5423187"/>
            <a:chExt cx="3374364" cy="831747"/>
          </a:xfrm>
        </p:grpSpPr>
        <p:pic>
          <p:nvPicPr>
            <p:cNvPr id="6" name="Graphic 14" descr="Candle">
              <a:extLst>
                <a:ext uri="{FF2B5EF4-FFF2-40B4-BE49-F238E27FC236}">
                  <a16:creationId xmlns:a16="http://schemas.microsoft.com/office/drawing/2014/main" id="{CC9B8632-FA05-1446-BF28-64AF8A7552B9}"/>
                </a:ext>
              </a:extLst>
            </p:cNvPr>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95248" y="5423187"/>
              <a:ext cx="789914" cy="710769"/>
            </a:xfrm>
            <a:prstGeom prst="rect">
              <a:avLst/>
            </a:prstGeom>
          </p:spPr>
        </p:pic>
        <p:sp>
          <p:nvSpPr>
            <p:cNvPr id="7" name="Subtitle 2">
              <a:extLst>
                <a:ext uri="{FF2B5EF4-FFF2-40B4-BE49-F238E27FC236}">
                  <a16:creationId xmlns:a16="http://schemas.microsoft.com/office/drawing/2014/main" id="{A8957E48-2F34-4A46-984C-D7FECC49445E}"/>
                </a:ext>
              </a:extLst>
            </p:cNvPr>
            <p:cNvSpPr txBox="1">
              <a:spLocks/>
            </p:cNvSpPr>
            <p:nvPr/>
          </p:nvSpPr>
          <p:spPr bwMode="auto">
            <a:xfrm>
              <a:off x="1385162" y="5684658"/>
              <a:ext cx="2584450" cy="570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lvl="0">
                <a:defRPr/>
              </a:pPr>
              <a:r>
                <a:rPr lang="en-GB" sz="2800" b="1" i="1" dirty="0">
                  <a:solidFill>
                    <a:srgbClr val="FF7F00"/>
                  </a:solidFill>
                  <a:latin typeface="Century Gothic" panose="020B0502020202020204" pitchFamily="34" charset="0"/>
                  <a:ea typeface="Verdana" panose="020B0604030504040204" pitchFamily="34" charset="0"/>
                  <a:cs typeface="Arial" panose="020B0604020202020204" pitchFamily="34" charset="0"/>
                </a:rPr>
                <a:t>We gather</a:t>
              </a:r>
              <a:endParaRPr kumimoji="0" lang="en-GB" altLang="en-US" sz="2800" b="1" i="0" u="none" strike="noStrike" kern="0" cap="none" spc="0" normalizeH="0" baseline="0" noProof="0" dirty="0">
                <a:ln>
                  <a:noFill/>
                </a:ln>
                <a:solidFill>
                  <a:srgbClr val="FF7F00"/>
                </a:solidFill>
                <a:effectLst/>
                <a:uLnTx/>
                <a:uFillTx/>
                <a:latin typeface="Century Gothic" panose="020B0502020202020204" pitchFamily="34" charset="0"/>
                <a:ea typeface="Verdana" panose="020B0604030504040204" pitchFamily="34" charset="0"/>
                <a:cs typeface="Arial" panose="020B0604020202020204" pitchFamily="34" charset="0"/>
              </a:endParaRPr>
            </a:p>
          </p:txBody>
        </p:sp>
      </p:grpSp>
      <p:sp>
        <p:nvSpPr>
          <p:cNvPr id="4" name="Subtitle 2">
            <a:extLst>
              <a:ext uri="{FF2B5EF4-FFF2-40B4-BE49-F238E27FC236}">
                <a16:creationId xmlns:a16="http://schemas.microsoft.com/office/drawing/2014/main" id="{9969988A-DAD8-9A4A-9AC4-2561F3723218}"/>
              </a:ext>
            </a:extLst>
          </p:cNvPr>
          <p:cNvSpPr txBox="1">
            <a:spLocks/>
          </p:cNvSpPr>
          <p:nvPr/>
        </p:nvSpPr>
        <p:spPr>
          <a:xfrm>
            <a:off x="504262" y="2056082"/>
            <a:ext cx="5112573" cy="18493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dirty="0">
              <a:solidFill>
                <a:schemeClr val="tx1"/>
              </a:solidFill>
              <a:latin typeface="Century Gothic" panose="020B0502020202020204" pitchFamily="34" charset="0"/>
            </a:endParaRPr>
          </a:p>
        </p:txBody>
      </p:sp>
      <p:sp>
        <p:nvSpPr>
          <p:cNvPr id="10" name="Subtitle 2">
            <a:extLst>
              <a:ext uri="{FF2B5EF4-FFF2-40B4-BE49-F238E27FC236}">
                <a16:creationId xmlns:a16="http://schemas.microsoft.com/office/drawing/2014/main" id="{48469EA3-C1FB-46AC-849A-3346F98B592B}"/>
              </a:ext>
            </a:extLst>
          </p:cNvPr>
          <p:cNvSpPr txBox="1">
            <a:spLocks/>
          </p:cNvSpPr>
          <p:nvPr/>
        </p:nvSpPr>
        <p:spPr>
          <a:xfrm>
            <a:off x="350554" y="2225299"/>
            <a:ext cx="3992845" cy="18493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tx1"/>
                </a:solidFill>
                <a:latin typeface="Century Gothic"/>
              </a:rPr>
              <a:t>What will I do to help make a positive change to the world this Lent</a:t>
            </a:r>
            <a:r>
              <a:rPr lang="en-US" sz="4000" dirty="0" smtClean="0">
                <a:solidFill>
                  <a:schemeClr val="tx1"/>
                </a:solidFill>
                <a:latin typeface="Century Gothic"/>
              </a:rPr>
              <a:t>?</a:t>
            </a:r>
          </a:p>
          <a:p>
            <a:pPr marL="0" indent="0">
              <a:buNone/>
            </a:pPr>
            <a:r>
              <a:rPr lang="en-GB"/>
              <a:t>Blest are you Lord God of all creation (603, Laudate) </a:t>
            </a:r>
          </a:p>
          <a:p>
            <a:pPr marL="0" indent="0">
              <a:buNone/>
            </a:pPr>
            <a:endParaRPr lang="en-US" sz="4000" dirty="0">
              <a:solidFill>
                <a:schemeClr val="tx1"/>
              </a:solidFill>
              <a:latin typeface="Century Gothic"/>
            </a:endParaRPr>
          </a:p>
        </p:txBody>
      </p:sp>
      <p:pic>
        <p:nvPicPr>
          <p:cNvPr id="3" name="Picture 2" descr="A picture containing person, holding, coat, pipe&#10;&#10;Description automatically generated">
            <a:extLst>
              <a:ext uri="{FF2B5EF4-FFF2-40B4-BE49-F238E27FC236}">
                <a16:creationId xmlns:a16="http://schemas.microsoft.com/office/drawing/2014/main" id="{5C7B2C25-99D8-4014-8FF6-AAFEBFDA7D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6" r="10153" b="2063"/>
          <a:stretch/>
        </p:blipFill>
        <p:spPr>
          <a:xfrm>
            <a:off x="4688789" y="946297"/>
            <a:ext cx="7488956" cy="5911704"/>
          </a:xfrm>
          <a:prstGeom prst="rect">
            <a:avLst/>
          </a:prstGeom>
        </p:spPr>
      </p:pic>
    </p:spTree>
    <p:extLst>
      <p:ext uri="{BB962C8B-B14F-4D97-AF65-F5344CB8AC3E}">
        <p14:creationId xmlns:p14="http://schemas.microsoft.com/office/powerpoint/2010/main" val="366592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89BDF3-7F6F-4237-BE9C-35EAC1F4CF9E}"/>
              </a:ext>
            </a:extLst>
          </p:cNvPr>
          <p:cNvSpPr txBox="1"/>
          <p:nvPr/>
        </p:nvSpPr>
        <p:spPr>
          <a:xfrm>
            <a:off x="789432" y="1257013"/>
            <a:ext cx="11263100" cy="1754326"/>
          </a:xfrm>
          <a:prstGeom prst="rect">
            <a:avLst/>
          </a:prstGeom>
          <a:noFill/>
        </p:spPr>
        <p:txBody>
          <a:bodyPr wrap="square" lIns="91440" tIns="45720" rIns="91440" bIns="45720" rtlCol="0" anchor="t">
            <a:spAutoFit/>
          </a:bodyPr>
          <a:lstStyle/>
          <a:p>
            <a:r>
              <a:rPr lang="en-GB" sz="2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p>
          <a:p>
            <a:r>
              <a:rPr lang="en-GB"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We pray for world leaders: that they may make real changes so that we may all have enough food to eat. Lord, in your mercy… </a:t>
            </a:r>
            <a:endPar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3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688FBD-1FCD-499E-82E9-15AD17208363}"/>
              </a:ext>
            </a:extLst>
          </p:cNvPr>
          <p:cNvSpPr txBox="1"/>
          <p:nvPr/>
        </p:nvSpPr>
        <p:spPr>
          <a:xfrm>
            <a:off x="3944373" y="3538885"/>
            <a:ext cx="7658099" cy="3447098"/>
          </a:xfrm>
          <a:prstGeom prst="rect">
            <a:avLst/>
          </a:prstGeom>
          <a:noFill/>
        </p:spPr>
        <p:txBody>
          <a:bodyPr wrap="square" lIns="91440" tIns="45720" rIns="91440" bIns="45720" rtlCol="0" anchor="t">
            <a:spAutoFit/>
          </a:bodyPr>
          <a:lstStyle/>
          <a:p>
            <a:pPr fontAlgn="base"/>
            <a:r>
              <a:rPr lang="en-GB" sz="2400" dirty="0">
                <a:solidFill>
                  <a:schemeClr val="bg1"/>
                </a:solidFill>
                <a:latin typeface="Century Gothic" panose="020B0502020202020204" pitchFamily="34" charset="0"/>
              </a:rPr>
              <a:t>We pray for all people throughout the world who are hungry: that together we may make a change so everyone has their fair share of God’s gifts. Lord, in your mercy…  </a:t>
            </a:r>
          </a:p>
          <a:p>
            <a:pPr fontAlgn="base"/>
            <a:r>
              <a:rPr lang="en-GB" dirty="0"/>
              <a:t> </a:t>
            </a:r>
          </a:p>
          <a:p>
            <a:endParaRPr lang="en-GB" sz="2800" dirty="0">
              <a:solidFill>
                <a:schemeClr val="bg1"/>
              </a:solidFill>
              <a:latin typeface="Century Gothic" panose="020B0502020202020204" pitchFamily="34" charset="0"/>
            </a:endParaRPr>
          </a:p>
          <a:p>
            <a:r>
              <a:rPr lang="en-GB" sz="4400" dirty="0">
                <a:solidFill>
                  <a:schemeClr val="bg1"/>
                </a:solidFill>
                <a:latin typeface="Century Gothic" panose="020B0502020202020204" pitchFamily="34" charset="0"/>
              </a:rPr>
              <a:t> </a:t>
            </a:r>
          </a:p>
          <a:p>
            <a:endParaRPr lang="en-US" sz="3200"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41C9495D-EF41-9A47-86EC-CA8AC1536B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0493" y="3495823"/>
            <a:ext cx="2374900" cy="2997200"/>
          </a:xfrm>
          <a:prstGeom prst="rect">
            <a:avLst/>
          </a:prstGeom>
        </p:spPr>
      </p:pic>
    </p:spTree>
    <p:extLst>
      <p:ext uri="{BB962C8B-B14F-4D97-AF65-F5344CB8AC3E}">
        <p14:creationId xmlns:p14="http://schemas.microsoft.com/office/powerpoint/2010/main" val="10536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F76BF-4D96-493A-90A8-CA78BD8231DE}"/>
              </a:ext>
            </a:extLst>
          </p:cNvPr>
          <p:cNvSpPr txBox="1"/>
          <p:nvPr/>
        </p:nvSpPr>
        <p:spPr>
          <a:xfrm>
            <a:off x="364972" y="1053557"/>
            <a:ext cx="11462056" cy="3046090"/>
          </a:xfrm>
          <a:prstGeom prst="rect">
            <a:avLst/>
          </a:prstGeom>
          <a:noFill/>
        </p:spPr>
        <p:txBody>
          <a:bodyPr wrap="square" lIns="91440" tIns="45720" rIns="91440" bIns="45720" anchor="t">
            <a:spAutoFit/>
          </a:bodyPr>
          <a:lstStyle/>
          <a:p>
            <a:r>
              <a:rPr lang="en-GB" sz="3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p>
          <a:p>
            <a:r>
              <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We pray for our parish, our family and friends: </a:t>
            </a:r>
            <a:r>
              <a:rPr lang="en-GB"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that we may share what we have with others, and help make sure that all people have the chance to grow and live well. Lord, in your mercy…  </a:t>
            </a:r>
            <a:endPar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B2683F3-DB4E-144A-867C-37EA61BECE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849" y="3218478"/>
            <a:ext cx="2513795" cy="3172490"/>
          </a:xfrm>
          <a:prstGeom prst="rect">
            <a:avLst/>
          </a:prstGeom>
        </p:spPr>
      </p:pic>
      <p:sp>
        <p:nvSpPr>
          <p:cNvPr id="6" name="TextBox 5">
            <a:extLst>
              <a:ext uri="{FF2B5EF4-FFF2-40B4-BE49-F238E27FC236}">
                <a16:creationId xmlns:a16="http://schemas.microsoft.com/office/drawing/2014/main" id="{38916120-0C04-421D-8A55-88367C6EB668}"/>
              </a:ext>
            </a:extLst>
          </p:cNvPr>
          <p:cNvSpPr txBox="1"/>
          <p:nvPr/>
        </p:nvSpPr>
        <p:spPr>
          <a:xfrm>
            <a:off x="4212124" y="3218478"/>
            <a:ext cx="6664424" cy="5047536"/>
          </a:xfrm>
          <a:prstGeom prst="rect">
            <a:avLst/>
          </a:prstGeom>
          <a:noFill/>
        </p:spPr>
        <p:txBody>
          <a:bodyPr wrap="square">
            <a:spAutoFit/>
          </a:bodyPr>
          <a:lstStyle/>
          <a:p>
            <a:r>
              <a:rPr lang="en-GB" sz="2800" dirty="0">
                <a:solidFill>
                  <a:schemeClr val="bg1"/>
                </a:solidFill>
                <a:latin typeface="Century Gothic" panose="020B0502020202020204" pitchFamily="34" charset="0"/>
              </a:rPr>
              <a:t>Creator God, </a:t>
            </a:r>
          </a:p>
          <a:p>
            <a:r>
              <a:rPr lang="en-GB" sz="2800" dirty="0">
                <a:solidFill>
                  <a:schemeClr val="bg1"/>
                </a:solidFill>
                <a:latin typeface="Century Gothic" panose="020B0502020202020204" pitchFamily="34" charset="0"/>
              </a:rPr>
              <a:t>you gave us a world full of wonderful things. May we share these fairly with each other, so all people have the chance to grow and live happy lives. </a:t>
            </a:r>
          </a:p>
          <a:p>
            <a:r>
              <a:rPr lang="en-GB" sz="2800" dirty="0">
                <a:solidFill>
                  <a:schemeClr val="bg1"/>
                </a:solidFill>
                <a:latin typeface="Century Gothic" panose="020B0502020202020204" pitchFamily="34" charset="0"/>
              </a:rPr>
              <a:t>Amen. </a:t>
            </a:r>
          </a:p>
          <a:p>
            <a:endParaRPr lang="en-GB" sz="2800" dirty="0">
              <a:solidFill>
                <a:schemeClr val="bg1"/>
              </a:solidFill>
              <a:latin typeface="Century Gothic" panose="020B0502020202020204" pitchFamily="34" charset="0"/>
            </a:endParaRPr>
          </a:p>
          <a:p>
            <a:r>
              <a:rPr lang="en-GB" sz="4400" b="1" dirty="0">
                <a:solidFill>
                  <a:schemeClr val="bg1"/>
                </a:solidFill>
                <a:latin typeface="Century Gothic" panose="020B0502020202020204" pitchFamily="34" charset="0"/>
              </a:rPr>
              <a:t> </a:t>
            </a:r>
            <a:endParaRPr lang="en-GB" sz="4400" dirty="0">
              <a:solidFill>
                <a:schemeClr val="bg1"/>
              </a:solidFill>
              <a:latin typeface="Century Gothic" panose="020B0502020202020204" pitchFamily="34" charset="0"/>
            </a:endParaRPr>
          </a:p>
          <a:p>
            <a:r>
              <a:rPr lang="en-GB" b="1" dirty="0"/>
              <a:t> </a:t>
            </a:r>
            <a:endParaRPr lang="en-GB" dirty="0"/>
          </a:p>
          <a:p>
            <a:endParaRPr lang="en-US" sz="3600" dirty="0">
              <a:solidFill>
                <a:schemeClr val="bg1"/>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0155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0032C3-66DE-4641-9DD8-F5E8D3F71E47}"/>
              </a:ext>
            </a:extLst>
          </p:cNvPr>
          <p:cNvSpPr txBox="1">
            <a:spLocks/>
          </p:cNvSpPr>
          <p:nvPr/>
        </p:nvSpPr>
        <p:spPr>
          <a:xfrm>
            <a:off x="692542" y="1302452"/>
            <a:ext cx="11054958" cy="558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9600" i="1" dirty="0">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20000"/>
              </a:lnSpc>
              <a:buFont typeface="Arial" panose="020B0604020202020204" pitchFamily="34" charset="0"/>
              <a:buNone/>
            </a:pPr>
            <a:endParaRPr lang="en-GB" sz="3200" i="1" dirty="0">
              <a:latin typeface="Segoe UI" panose="020B0502040204020203" pitchFamily="34" charset="0"/>
              <a:ea typeface="Calibri" panose="020F0502020204030204" pitchFamily="34" charset="0"/>
              <a:cs typeface="Segoe UI" panose="020B0502040204020203" pitchFamily="34" charset="0"/>
            </a:endParaRPr>
          </a:p>
        </p:txBody>
      </p:sp>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579550" y="1435187"/>
            <a:ext cx="3699316" cy="3767460"/>
          </a:xfrm>
        </p:spPr>
        <p:txBody>
          <a:bodyPr vert="horz" lIns="91440" tIns="45720" rIns="91440" bIns="45720" rtlCol="0" anchor="t">
            <a:noAutofit/>
          </a:bodyPr>
          <a:lstStyle/>
          <a:p>
            <a:pPr marL="0" indent="0">
              <a:lnSpc>
                <a:spcPct val="120000"/>
              </a:lnSpc>
              <a:buNone/>
            </a:pPr>
            <a:r>
              <a:rPr lang="en-US" sz="2400" dirty="0">
                <a:solidFill>
                  <a:schemeClr val="tx1"/>
                </a:solidFill>
                <a:latin typeface="Century Gothic" panose="020B0502020202020204" pitchFamily="34" charset="0"/>
                <a:cs typeface="Segoe UI" panose="020B0502040204020203" pitchFamily="34" charset="0"/>
              </a:rPr>
              <a:t> </a:t>
            </a:r>
          </a:p>
          <a:p>
            <a:pPr marL="0" indent="0">
              <a:lnSpc>
                <a:spcPct val="120000"/>
              </a:lnSpc>
              <a:buNone/>
            </a:pPr>
            <a:endParaRPr lang="en-US" sz="2400" dirty="0">
              <a:solidFill>
                <a:schemeClr val="tx1"/>
              </a:solidFill>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3200" i="1"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1365992" y="5559855"/>
            <a:ext cx="2912873" cy="729895"/>
            <a:chOff x="318457" y="5627837"/>
            <a:chExt cx="2912873"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1000" y="5796412"/>
              <a:ext cx="2140330" cy="523220"/>
            </a:xfrm>
            <a:prstGeom prst="rect">
              <a:avLst/>
            </a:prstGeom>
          </p:spPr>
          <p:txBody>
            <a:bodyPr wrap="none">
              <a:spAutoFit/>
            </a:bodyPr>
            <a:lstStyle/>
            <a:p>
              <a:r>
                <a:rPr lang="en-GB" sz="2800" b="1" i="1" dirty="0">
                  <a:solidFill>
                    <a:srgbClr val="008DAE"/>
                  </a:solidFill>
                  <a:latin typeface="Century Gothic" panose="020B0502020202020204" pitchFamily="34" charset="0"/>
                  <a:ea typeface="Verdana" panose="020B0604030504040204" pitchFamily="34" charset="0"/>
                  <a:cs typeface="Arial" panose="020B0604020202020204" pitchFamily="34" charset="0"/>
                </a:rPr>
                <a:t>Going forth</a:t>
              </a:r>
            </a:p>
          </p:txBody>
        </p:sp>
      </p:grpSp>
      <p:sp>
        <p:nvSpPr>
          <p:cNvPr id="3" name="TextBox 2">
            <a:extLst>
              <a:ext uri="{FF2B5EF4-FFF2-40B4-BE49-F238E27FC236}">
                <a16:creationId xmlns:a16="http://schemas.microsoft.com/office/drawing/2014/main" id="{00CDD5FD-3A32-4B3C-82E4-D8C95EA97139}"/>
              </a:ext>
            </a:extLst>
          </p:cNvPr>
          <p:cNvSpPr txBox="1"/>
          <p:nvPr/>
        </p:nvSpPr>
        <p:spPr>
          <a:xfrm>
            <a:off x="579550" y="1265090"/>
            <a:ext cx="5403458" cy="4031873"/>
          </a:xfrm>
          <a:prstGeom prst="rect">
            <a:avLst/>
          </a:prstGeom>
          <a:noFill/>
        </p:spPr>
        <p:txBody>
          <a:bodyPr wrap="square" lIns="91440" tIns="45720" rIns="91440" bIns="45720" rtlCol="0" anchor="t">
            <a:spAutoFit/>
          </a:bodyPr>
          <a:lstStyle/>
          <a:p>
            <a:r>
              <a:rPr lang="en-GB" sz="3200" dirty="0">
                <a:effectLst/>
                <a:latin typeface="Century Gothic" panose="020B0502020202020204" pitchFamily="34" charset="0"/>
                <a:ea typeface="Calibri" panose="020F0502020204030204" pitchFamily="34" charset="0"/>
                <a:cs typeface="Times New Roman" panose="02020603050405020304" pitchFamily="18" charset="0"/>
              </a:rPr>
              <a:t> </a:t>
            </a:r>
          </a:p>
          <a:p>
            <a:r>
              <a:rPr lang="en-GB" sz="3200" dirty="0">
                <a:effectLst/>
                <a:latin typeface="Century Gothic" panose="020B0502020202020204" pitchFamily="34" charset="0"/>
                <a:ea typeface="Calibri" panose="020F0502020204030204" pitchFamily="34" charset="0"/>
                <a:cs typeface="Times New Roman" panose="02020603050405020304" pitchFamily="18" charset="0"/>
              </a:rPr>
              <a:t>What will I do to </a:t>
            </a:r>
            <a:r>
              <a:rPr lang="en-GB" sz="3200" dirty="0">
                <a:effectLst/>
                <a:latin typeface="Century Gothic" panose="020B0502020202020204" pitchFamily="34" charset="0"/>
                <a:ea typeface="Times New Roman" panose="02020603050405020304" pitchFamily="18" charset="0"/>
                <a:cs typeface="Times New Roman" panose="02020603050405020304" pitchFamily="18" charset="0"/>
              </a:rPr>
              <a:t>help make a change to our world and the way food systems work so that everyone has their fair share of food?  </a:t>
            </a:r>
            <a:endParaRPr lang="en-GB" sz="32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3200" dirty="0">
              <a:latin typeface="Century Gothic" panose="020B0502020202020204" pitchFamily="34" charset="0"/>
            </a:endParaRPr>
          </a:p>
        </p:txBody>
      </p:sp>
      <p:pic>
        <p:nvPicPr>
          <p:cNvPr id="10" name="Picture 9" descr="A picture containing person, holding, coat, pipe&#10;&#10;Description automatically generated">
            <a:extLst>
              <a:ext uri="{FF2B5EF4-FFF2-40B4-BE49-F238E27FC236}">
                <a16:creationId xmlns:a16="http://schemas.microsoft.com/office/drawing/2014/main" id="{046C600B-5A8C-42FE-8B03-7F02531913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6" r="10153"/>
          <a:stretch/>
        </p:blipFill>
        <p:spPr>
          <a:xfrm>
            <a:off x="6436727" y="1640662"/>
            <a:ext cx="4857054" cy="3914886"/>
          </a:xfrm>
          <a:prstGeom prst="rect">
            <a:avLst/>
          </a:prstGeom>
        </p:spPr>
      </p:pic>
    </p:spTree>
    <p:extLst>
      <p:ext uri="{BB962C8B-B14F-4D97-AF65-F5344CB8AC3E}">
        <p14:creationId xmlns:p14="http://schemas.microsoft.com/office/powerpoint/2010/main" val="280945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BA8697F-6FCB-481B-AD0F-C217C505E145}"/>
              </a:ext>
            </a:extLst>
          </p:cNvPr>
          <p:cNvSpPr txBox="1"/>
          <p:nvPr/>
        </p:nvSpPr>
        <p:spPr>
          <a:xfrm>
            <a:off x="6661634" y="1091675"/>
            <a:ext cx="5275442" cy="6093976"/>
          </a:xfrm>
          <a:prstGeom prst="rect">
            <a:avLst/>
          </a:prstGeom>
          <a:noFill/>
        </p:spPr>
        <p:txBody>
          <a:bodyPr wrap="square" lIns="91440" tIns="45720" rIns="91440" bIns="45720" rtlCol="0" anchor="t">
            <a:spAutoFit/>
          </a:bodyPr>
          <a:lstStyle/>
          <a:p>
            <a:r>
              <a:rPr lang="en-GB" sz="3200" dirty="0">
                <a:effectLst/>
                <a:latin typeface="Century Gothic" panose="020B0502020202020204" pitchFamily="34" charset="0"/>
                <a:ea typeface="Times New Roman" panose="02020603050405020304" pitchFamily="18" charset="0"/>
                <a:cs typeface="Times New Roman" panose="02020603050405020304" pitchFamily="18" charset="0"/>
              </a:rPr>
              <a:t>Forgiving God, </a:t>
            </a:r>
          </a:p>
          <a:p>
            <a:r>
              <a:rPr lang="en-GB" sz="3200" dirty="0">
                <a:effectLst/>
                <a:latin typeface="Century Gothic" panose="020B0502020202020204" pitchFamily="34" charset="0"/>
                <a:ea typeface="Times New Roman" panose="02020603050405020304" pitchFamily="18" charset="0"/>
                <a:cs typeface="Times New Roman" panose="02020603050405020304" pitchFamily="18" charset="0"/>
              </a:rPr>
              <a:t>we thank you for the love and care that you show for us all. </a:t>
            </a:r>
          </a:p>
          <a:p>
            <a:r>
              <a:rPr lang="en-GB" sz="3200" dirty="0">
                <a:effectLst/>
                <a:latin typeface="Century Gothic" panose="020B0502020202020204" pitchFamily="34" charset="0"/>
                <a:ea typeface="Times New Roman" panose="02020603050405020304" pitchFamily="18" charset="0"/>
                <a:cs typeface="Times New Roman" panose="02020603050405020304" pitchFamily="18" charset="0"/>
              </a:rPr>
              <a:t>Help us to grow in that love, and to do all that we can to help each other to live free from poverty and hunger. Amen. </a:t>
            </a:r>
            <a:endParaRPr lang="en-GB" sz="32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3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34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3600" dirty="0">
              <a:latin typeface="Century Gothic" panose="020B0502020202020204" pitchFamily="34" charset="0"/>
              <a:ea typeface="+mn-lt"/>
              <a:cs typeface="+mn-lt"/>
            </a:endParaRPr>
          </a:p>
        </p:txBody>
      </p:sp>
      <p:pic>
        <p:nvPicPr>
          <p:cNvPr id="6" name="Picture 2">
            <a:extLst>
              <a:ext uri="{FF2B5EF4-FFF2-40B4-BE49-F238E27FC236}">
                <a16:creationId xmlns:a16="http://schemas.microsoft.com/office/drawing/2014/main" id="{87B10231-3F69-4259-9DA7-B5DC50F6A8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407" y="949877"/>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9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D5964-05D7-9640-933F-D1A5F61B50E6}"/>
              </a:ext>
            </a:extLst>
          </p:cNvPr>
          <p:cNvSpPr/>
          <p:nvPr/>
        </p:nvSpPr>
        <p:spPr>
          <a:xfrm>
            <a:off x="617660" y="2459504"/>
            <a:ext cx="10884530" cy="1323439"/>
          </a:xfrm>
          <a:prstGeom prst="rect">
            <a:avLst/>
          </a:prstGeom>
        </p:spPr>
        <p:txBody>
          <a:bodyPr wrap="square" lIns="91440" tIns="45720" rIns="91440" bIns="45720" anchor="t">
            <a:spAutoFit/>
          </a:bodyPr>
          <a:lstStyle/>
          <a:p>
            <a:r>
              <a:rPr lang="en-GB" sz="4000" dirty="0">
                <a:solidFill>
                  <a:schemeClr val="bg1"/>
                </a:solidFill>
                <a:latin typeface="Century Gothic" panose="020B0502020202020204" pitchFamily="34" charset="0"/>
                <a:ea typeface="Times New Roman" panose="02020603050405020304" pitchFamily="18" charset="0"/>
              </a:rPr>
              <a:t>Leave it alone, sir, just one more year; I will dig round it and put in some manure</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1426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6346A1-1220-415A-BBB7-FF3DBE3AC8FC}"/>
              </a:ext>
            </a:extLst>
          </p:cNvPr>
          <p:cNvSpPr>
            <a:spLocks noGrp="1"/>
          </p:cNvSpPr>
          <p:nvPr>
            <p:ph idx="1"/>
          </p:nvPr>
        </p:nvSpPr>
        <p:spPr>
          <a:xfrm>
            <a:off x="377696" y="1106349"/>
            <a:ext cx="11157800" cy="5582656"/>
          </a:xfrm>
        </p:spPr>
        <p:txBody>
          <a:bodyPr vert="horz" lIns="91440" tIns="45720" rIns="91440" bIns="45720" rtlCol="0" anchor="t">
            <a:noAutofit/>
          </a:bodyPr>
          <a:lstStyle/>
          <a:p>
            <a:pPr marL="0" indent="0">
              <a:buNone/>
            </a:pPr>
            <a:r>
              <a:rPr lang="en-GB" sz="3200" dirty="0" smtClean="0">
                <a:solidFill>
                  <a:srgbClr val="000000"/>
                </a:solidFill>
                <a:effectLst/>
                <a:latin typeface="Century Gothic" panose="020B0502020202020204" pitchFamily="34" charset="0"/>
                <a:ea typeface="Times New Roman" panose="02020603050405020304" pitchFamily="18" charset="0"/>
              </a:rPr>
              <a:t>Jesus </a:t>
            </a:r>
            <a:r>
              <a:rPr lang="en-GB" sz="3200" dirty="0">
                <a:solidFill>
                  <a:srgbClr val="000000"/>
                </a:solidFill>
                <a:effectLst/>
                <a:latin typeface="Century Gothic" panose="020B0502020202020204" pitchFamily="34" charset="0"/>
                <a:ea typeface="Times New Roman" panose="02020603050405020304" pitchFamily="18" charset="0"/>
              </a:rPr>
              <a:t>told </a:t>
            </a:r>
            <a:r>
              <a:rPr lang="en-GB" sz="3200" dirty="0" smtClean="0">
                <a:solidFill>
                  <a:srgbClr val="000000"/>
                </a:solidFill>
                <a:effectLst/>
                <a:latin typeface="Century Gothic" panose="020B0502020202020204" pitchFamily="34" charset="0"/>
                <a:ea typeface="Times New Roman" panose="02020603050405020304" pitchFamily="18" charset="0"/>
              </a:rPr>
              <a:t>this </a:t>
            </a:r>
            <a:r>
              <a:rPr lang="en-GB" sz="3200" dirty="0">
                <a:solidFill>
                  <a:srgbClr val="000000"/>
                </a:solidFill>
                <a:effectLst/>
                <a:latin typeface="Century Gothic" panose="020B0502020202020204" pitchFamily="34" charset="0"/>
                <a:ea typeface="Times New Roman" panose="02020603050405020304" pitchFamily="18" charset="0"/>
              </a:rPr>
              <a:t>parable: “There was once a man who had a fig tree growing in his vineyard. He went looking for figs on it but found none. So, he said to his gardener, ‘Look, for three years I have been coming here looking for figs on this fig tree, and I haven't found any. Cut it down! Why should it go on using up the soil?’ But the gardener answered, ‘Leave it alone, sir, just one more year; I will dig round it and put in some manure. Then if the tree bears figs next year, so much the better; if not, then you can have it cut down.’”</a:t>
            </a:r>
            <a:endParaRPr lang="en-GB" sz="3200" dirty="0">
              <a:effectLst/>
              <a:latin typeface="Century Gothic" panose="020B0502020202020204" pitchFamily="34" charset="0"/>
              <a:ea typeface="Times New Roman" panose="02020603050405020304" pitchFamily="18" charset="0"/>
            </a:endParaRPr>
          </a:p>
          <a:p>
            <a:endParaRPr lang="en-US" sz="2400" i="1" dirty="0">
              <a:solidFill>
                <a:schemeClr val="tx1"/>
              </a:solidFill>
              <a:latin typeface="Century Gothic"/>
              <a:cs typeface="Arial"/>
            </a:endParaRPr>
          </a:p>
          <a:p>
            <a:endParaRPr lang="en-US" sz="2800" i="1" dirty="0">
              <a:solidFill>
                <a:schemeClr val="tx1"/>
              </a:solidFill>
              <a:latin typeface="Century Gothic"/>
              <a:cs typeface="Arial"/>
            </a:endParaRPr>
          </a:p>
          <a:p>
            <a:endParaRPr lang="en-US" sz="2800" i="1" dirty="0">
              <a:solidFill>
                <a:schemeClr val="tx1"/>
              </a:solidFill>
              <a:latin typeface="Century Gothic"/>
              <a:cs typeface="Arial"/>
            </a:endParaRPr>
          </a:p>
          <a:p>
            <a:pPr>
              <a:lnSpc>
                <a:spcPct val="120000"/>
              </a:lnSpc>
            </a:pPr>
            <a:r>
              <a:rPr lang="en-US" sz="2800" i="1" dirty="0">
                <a:solidFill>
                  <a:schemeClr val="tx1"/>
                </a:solidFill>
                <a:latin typeface="Century Gothic"/>
                <a:cs typeface="Arial"/>
              </a:rPr>
              <a:t/>
            </a:r>
            <a:br>
              <a:rPr lang="en-US" sz="2800" i="1" dirty="0">
                <a:solidFill>
                  <a:schemeClr val="tx1"/>
                </a:solidFill>
                <a:latin typeface="Century Gothic"/>
                <a:cs typeface="Arial"/>
              </a:rPr>
            </a:br>
            <a:endParaRPr lang="en-US" sz="2800" i="1" dirty="0">
              <a:solidFill>
                <a:schemeClr val="tx1"/>
              </a:solidFill>
              <a:latin typeface="Century Gothic"/>
              <a:cs typeface="Arial"/>
            </a:endParaRPr>
          </a:p>
          <a:p>
            <a:pPr marL="0" indent="0">
              <a:lnSpc>
                <a:spcPct val="120000"/>
              </a:lnSpc>
              <a:buNone/>
            </a:pPr>
            <a:endParaRPr lang="en-US" sz="2800" i="1" dirty="0">
              <a:solidFill>
                <a:schemeClr val="tx1"/>
              </a:solidFill>
              <a:latin typeface="Century Gothic"/>
              <a:cs typeface="Arial"/>
            </a:endParaRPr>
          </a:p>
          <a:p>
            <a:pPr marL="0" indent="0">
              <a:lnSpc>
                <a:spcPct val="120000"/>
              </a:lnSpc>
              <a:buNone/>
            </a:pPr>
            <a:r>
              <a:rPr lang="en-US" sz="2800" dirty="0">
                <a:latin typeface="Century Gothic"/>
                <a:cs typeface="Arial"/>
              </a:rPr>
              <a:t/>
            </a:r>
            <a:br>
              <a:rPr lang="en-US" sz="2800" dirty="0">
                <a:latin typeface="Century Gothic"/>
                <a:cs typeface="Arial"/>
              </a:rPr>
            </a:br>
            <a:endParaRPr lang="en-US" sz="2800" dirty="0">
              <a:latin typeface="Century Gothic"/>
              <a:cs typeface="Arial"/>
            </a:endParaRPr>
          </a:p>
        </p:txBody>
      </p:sp>
      <p:sp>
        <p:nvSpPr>
          <p:cNvPr id="3" name="TextBox 2">
            <a:extLst>
              <a:ext uri="{FF2B5EF4-FFF2-40B4-BE49-F238E27FC236}">
                <a16:creationId xmlns:a16="http://schemas.microsoft.com/office/drawing/2014/main" id="{B843C0C8-2E80-4A00-8FE9-DD73BB168080}"/>
              </a:ext>
            </a:extLst>
          </p:cNvPr>
          <p:cNvSpPr txBox="1"/>
          <p:nvPr/>
        </p:nvSpPr>
        <p:spPr>
          <a:xfrm>
            <a:off x="8131834" y="386736"/>
            <a:ext cx="3899139" cy="461665"/>
          </a:xfrm>
          <a:prstGeom prst="rect">
            <a:avLst/>
          </a:prstGeom>
          <a:noFill/>
        </p:spPr>
        <p:txBody>
          <a:bodyPr wrap="square" lIns="91440" tIns="45720" rIns="91440" bIns="45720" rtlCol="0" anchor="t">
            <a:spAutoFit/>
          </a:bodyPr>
          <a:lstStyle/>
          <a:p>
            <a:r>
              <a:rPr lang="en-US" sz="2400" b="1" dirty="0">
                <a:latin typeface="Century Gothic" panose="020B0502020202020204" pitchFamily="34" charset="0"/>
                <a:cs typeface="Segoe UI"/>
              </a:rPr>
              <a:t>Gospel:</a:t>
            </a:r>
            <a:r>
              <a:rPr lang="en-GB" sz="2400" b="1" dirty="0">
                <a:latin typeface="Century Gothic" panose="020B0502020202020204" pitchFamily="34" charset="0"/>
                <a:cs typeface="Segoe UI"/>
              </a:rPr>
              <a:t> </a:t>
            </a:r>
            <a:r>
              <a:rPr lang="en-GB" sz="2400" b="1" dirty="0">
                <a:solidFill>
                  <a:srgbClr val="000000"/>
                </a:solidFill>
                <a:effectLst/>
                <a:latin typeface="Century Gothic" panose="020B0502020202020204" pitchFamily="34" charset="0"/>
                <a:ea typeface="Calibri" panose="020F0502020204030204" pitchFamily="34" charset="0"/>
              </a:rPr>
              <a:t>Luke </a:t>
            </a:r>
            <a:r>
              <a:rPr lang="en-GB" sz="2400" b="1" dirty="0">
                <a:solidFill>
                  <a:srgbClr val="000000"/>
                </a:solidFill>
                <a:latin typeface="Century Gothic" panose="020B0502020202020204" pitchFamily="34" charset="0"/>
                <a:ea typeface="Calibri" panose="020F0502020204030204" pitchFamily="34" charset="0"/>
              </a:rPr>
              <a:t>13:1-9</a:t>
            </a:r>
            <a:endParaRPr lang="en-US" sz="2400" b="1" dirty="0">
              <a:latin typeface="Century Gothic" panose="020B0502020202020204" pitchFamily="34" charset="0"/>
              <a:cs typeface="Segoe UI"/>
            </a:endParaRPr>
          </a:p>
        </p:txBody>
      </p:sp>
      <p:grpSp>
        <p:nvGrpSpPr>
          <p:cNvPr id="6" name="Group 5">
            <a:extLst>
              <a:ext uri="{FF2B5EF4-FFF2-40B4-BE49-F238E27FC236}">
                <a16:creationId xmlns:a16="http://schemas.microsoft.com/office/drawing/2014/main" id="{543B6994-2C10-6B42-8D44-5312D8E35403}"/>
              </a:ext>
            </a:extLst>
          </p:cNvPr>
          <p:cNvGrpSpPr/>
          <p:nvPr/>
        </p:nvGrpSpPr>
        <p:grpSpPr>
          <a:xfrm>
            <a:off x="9476358" y="6112035"/>
            <a:ext cx="7221092" cy="718457"/>
            <a:chOff x="344402" y="5598515"/>
            <a:chExt cx="7221092" cy="718457"/>
          </a:xfrm>
        </p:grpSpPr>
        <p:sp>
          <p:nvSpPr>
            <p:cNvPr id="7" name="Rectangle 6">
              <a:extLst>
                <a:ext uri="{FF2B5EF4-FFF2-40B4-BE49-F238E27FC236}">
                  <a16:creationId xmlns:a16="http://schemas.microsoft.com/office/drawing/2014/main" id="{0A072B9C-E184-0244-BB43-DBA58811F855}"/>
                </a:ext>
              </a:extLst>
            </p:cNvPr>
            <p:cNvSpPr/>
            <p:nvPr/>
          </p:nvSpPr>
          <p:spPr>
            <a:xfrm>
              <a:off x="1061635" y="5793752"/>
              <a:ext cx="6503859" cy="523220"/>
            </a:xfrm>
            <a:prstGeom prst="rect">
              <a:avLst/>
            </a:prstGeom>
          </p:spPr>
          <p:txBody>
            <a:bodyPr wrap="square">
              <a:spAutoFit/>
            </a:bodyPr>
            <a:lstStyle/>
            <a:p>
              <a:r>
                <a:rPr lang="en-GB" sz="2800" b="1" i="1" dirty="0">
                  <a:solidFill>
                    <a:srgbClr val="A1C60F"/>
                  </a:solidFill>
                  <a:latin typeface="Century Gothic" panose="020B0502020202020204" pitchFamily="34" charset="0"/>
                  <a:ea typeface="Times New Roman" panose="02020603050405020304" pitchFamily="18" charset="0"/>
                  <a:cs typeface="Arial" panose="020B0604020202020204" pitchFamily="34" charset="0"/>
                </a:rPr>
                <a:t>We listen </a:t>
              </a:r>
              <a:endParaRPr lang="en-GB" sz="2800" b="1" dirty="0">
                <a:solidFill>
                  <a:srgbClr val="A1C60F"/>
                </a:solidFill>
                <a:latin typeface="Century Gothic" panose="020B0502020202020204" pitchFamily="34" charset="0"/>
                <a:cs typeface="Arial" panose="020B0604020202020204" pitchFamily="34" charset="0"/>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44402" y="5598515"/>
              <a:ext cx="717233" cy="718457"/>
            </a:xfrm>
            <a:prstGeom prst="rect">
              <a:avLst/>
            </a:prstGeom>
          </p:spPr>
        </p:pic>
      </p:grpSp>
    </p:spTree>
    <p:extLst>
      <p:ext uri="{BB962C8B-B14F-4D97-AF65-F5344CB8AC3E}">
        <p14:creationId xmlns:p14="http://schemas.microsoft.com/office/powerpoint/2010/main" val="248878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617342" y="1746920"/>
            <a:ext cx="7673218" cy="1107996"/>
          </a:xfrm>
        </p:spPr>
        <p:txBody>
          <a:bodyPr vert="horz" wrap="square" lIns="91440" tIns="45720" rIns="91440" bIns="45720" rtlCol="0" anchor="t">
            <a:spAutoFit/>
          </a:bodyPr>
          <a:lstStyle/>
          <a:p>
            <a:pPr marL="0" indent="0">
              <a:buNone/>
            </a:pPr>
            <a:endParaRPr lang="en-GB" sz="2800" dirty="0">
              <a:solidFill>
                <a:schemeClr val="tx1"/>
              </a:solidFill>
              <a:latin typeface="Century Gothic" panose="020B0502020202020204" pitchFamily="34" charset="0"/>
            </a:endParaRPr>
          </a:p>
          <a:p>
            <a:pPr algn="just">
              <a:buNone/>
            </a:pPr>
            <a:endParaRPr lang="en-US" sz="2800" dirty="0">
              <a:latin typeface="Century Gothic" panose="020B0502020202020204" pitchFamily="34" charset="0"/>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8640525" y="5904190"/>
            <a:ext cx="3440070" cy="672205"/>
            <a:chOff x="263250" y="5650540"/>
            <a:chExt cx="3832500" cy="717055"/>
          </a:xfrm>
        </p:grpSpPr>
        <p:pic>
          <p:nvPicPr>
            <p:cNvPr id="5" name="Graphic 16" descr="Heart">
              <a:extLst>
                <a:ext uri="{FF2B5EF4-FFF2-40B4-BE49-F238E27FC236}">
                  <a16:creationId xmlns:a16="http://schemas.microsoft.com/office/drawing/2014/main" id="{4D98E368-1CE9-FD4F-872C-B9B1D9A3587D}"/>
                </a:ext>
              </a:extLst>
            </p:cNvPr>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5"/>
              <a:ext cx="3095785" cy="558130"/>
            </a:xfrm>
            <a:prstGeom prst="rect">
              <a:avLst/>
            </a:prstGeom>
          </p:spPr>
          <p:txBody>
            <a:bodyPr wrap="square">
              <a:spAutoFit/>
            </a:bodyPr>
            <a:lstStyle/>
            <a:p>
              <a:r>
                <a:rPr lang="en-GB" sz="2800" b="1" i="1" dirty="0">
                  <a:solidFill>
                    <a:srgbClr val="C51B8A"/>
                  </a:solidFill>
                  <a:latin typeface="Century Gothic" panose="020B0502020202020204" pitchFamily="34" charset="0"/>
                  <a:cs typeface="Arial" panose="020B0604020202020204" pitchFamily="34" charset="0"/>
                </a:rPr>
                <a:t>We respond</a:t>
              </a:r>
              <a:endParaRPr lang="en-GB" sz="2800" b="1" dirty="0">
                <a:solidFill>
                  <a:srgbClr val="C51B8A"/>
                </a:solidFill>
                <a:latin typeface="Century Gothic" panose="020B0502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C470F02D-09CE-4645-9868-E10538A4114C}"/>
              </a:ext>
            </a:extLst>
          </p:cNvPr>
          <p:cNvSpPr/>
          <p:nvPr/>
        </p:nvSpPr>
        <p:spPr>
          <a:xfrm>
            <a:off x="379538" y="1055375"/>
            <a:ext cx="11432924" cy="5262979"/>
          </a:xfrm>
          <a:prstGeom prst="rect">
            <a:avLst/>
          </a:prstGeom>
        </p:spPr>
        <p:txBody>
          <a:bodyPr wrap="square">
            <a:spAutoFit/>
          </a:bodyPr>
          <a:lstStyle/>
          <a:p>
            <a:endParaRPr lang="en-US"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r>
              <a:rPr lang="en-GB" sz="2800" dirty="0">
                <a:latin typeface="Century Gothic" panose="020B0502020202020204" pitchFamily="34" charset="0"/>
              </a:rPr>
              <a:t> </a:t>
            </a: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GB" sz="2800" dirty="0">
              <a:latin typeface="Century Gothic" panose="020B0502020202020204" pitchFamily="34" charset="0"/>
            </a:endParaRPr>
          </a:p>
        </p:txBody>
      </p:sp>
      <p:sp>
        <p:nvSpPr>
          <p:cNvPr id="2" name="TextBox 1">
            <a:extLst>
              <a:ext uri="{FF2B5EF4-FFF2-40B4-BE49-F238E27FC236}">
                <a16:creationId xmlns:a16="http://schemas.microsoft.com/office/drawing/2014/main" id="{6DFEE86D-3048-40BF-9372-4952BFD8D288}"/>
              </a:ext>
            </a:extLst>
          </p:cNvPr>
          <p:cNvSpPr txBox="1"/>
          <p:nvPr/>
        </p:nvSpPr>
        <p:spPr>
          <a:xfrm>
            <a:off x="617342" y="1293962"/>
            <a:ext cx="10200183" cy="954107"/>
          </a:xfrm>
          <a:prstGeom prst="rect">
            <a:avLst/>
          </a:prstGeom>
          <a:noFill/>
        </p:spPr>
        <p:txBody>
          <a:bodyPr wrap="square" rtlCol="0">
            <a:spAutoFit/>
          </a:bodyPr>
          <a:lstStyle/>
          <a:p>
            <a:r>
              <a:rPr lang="en-GB" sz="2800" dirty="0">
                <a:latin typeface="Century Gothic" panose="020B0502020202020204" pitchFamily="34" charset="0"/>
                <a:cs typeface="Segoe UI"/>
              </a:rPr>
              <a:t>What do you remember from the Gospel reading? </a:t>
            </a:r>
            <a:endParaRPr lang="en-US" sz="2800" dirty="0">
              <a:latin typeface="Century Gothic" panose="020B0502020202020204" pitchFamily="34" charset="0"/>
              <a:cs typeface="Segoe UI"/>
            </a:endParaRPr>
          </a:p>
          <a:p>
            <a:endParaRPr lang="en-GB" sz="2800" dirty="0">
              <a:latin typeface="Century Gothic" panose="020B0502020202020204" pitchFamily="34" charset="0"/>
            </a:endParaRPr>
          </a:p>
        </p:txBody>
      </p:sp>
      <p:sp>
        <p:nvSpPr>
          <p:cNvPr id="8" name="TextBox 7">
            <a:extLst>
              <a:ext uri="{FF2B5EF4-FFF2-40B4-BE49-F238E27FC236}">
                <a16:creationId xmlns:a16="http://schemas.microsoft.com/office/drawing/2014/main" id="{8612EAAA-99A1-409C-882B-FCFD6468095B}"/>
              </a:ext>
            </a:extLst>
          </p:cNvPr>
          <p:cNvSpPr txBox="1"/>
          <p:nvPr/>
        </p:nvSpPr>
        <p:spPr>
          <a:xfrm>
            <a:off x="617341" y="2128524"/>
            <a:ext cx="11195121" cy="523220"/>
          </a:xfrm>
          <a:prstGeom prst="rect">
            <a:avLst/>
          </a:prstGeom>
          <a:noFill/>
        </p:spPr>
        <p:txBody>
          <a:bodyPr wrap="square" rtlCol="0">
            <a:spAutoFit/>
          </a:bodyPr>
          <a:lstStyle/>
          <a:p>
            <a:r>
              <a:rPr lang="en-GB" sz="2800" dirty="0">
                <a:latin typeface="Century Gothic" panose="020B0502020202020204" pitchFamily="34" charset="0"/>
                <a:ea typeface="Calibri" panose="020F0502020204030204" pitchFamily="34" charset="0"/>
                <a:cs typeface="Times New Roman" panose="02020603050405020304" pitchFamily="18" charset="0"/>
              </a:rPr>
              <a:t>Jesus tells a parable. Do you know what a parable is?</a:t>
            </a:r>
          </a:p>
        </p:txBody>
      </p:sp>
      <p:sp>
        <p:nvSpPr>
          <p:cNvPr id="12" name="TextBox 11">
            <a:extLst>
              <a:ext uri="{FF2B5EF4-FFF2-40B4-BE49-F238E27FC236}">
                <a16:creationId xmlns:a16="http://schemas.microsoft.com/office/drawing/2014/main" id="{D104DA75-062C-41A4-8FB7-6224F9637A7E}"/>
              </a:ext>
            </a:extLst>
          </p:cNvPr>
          <p:cNvSpPr txBox="1"/>
          <p:nvPr/>
        </p:nvSpPr>
        <p:spPr>
          <a:xfrm>
            <a:off x="617339" y="2815446"/>
            <a:ext cx="10994309" cy="2215991"/>
          </a:xfrm>
          <a:prstGeom prst="rect">
            <a:avLst/>
          </a:prstGeom>
          <a:noFill/>
        </p:spPr>
        <p:txBody>
          <a:bodyPr wrap="square">
            <a:spAutoFit/>
          </a:bodyPr>
          <a:lstStyle/>
          <a:p>
            <a:pPr fontAlgn="base"/>
            <a:r>
              <a:rPr lang="en-GB" dirty="0">
                <a:latin typeface="Century Gothic" panose="020B0502020202020204" pitchFamily="34" charset="0"/>
              </a:rPr>
              <a:t> </a:t>
            </a:r>
            <a:endParaRPr lang="en-GB" sz="2800" dirty="0">
              <a:latin typeface="Century Gothic" panose="020B0502020202020204" pitchFamily="34" charset="0"/>
            </a:endParaRPr>
          </a:p>
          <a:p>
            <a:pPr fontAlgn="base"/>
            <a:r>
              <a:rPr lang="en-GB" sz="2800" dirty="0">
                <a:latin typeface="Century Gothic" panose="020B0502020202020204" pitchFamily="34" charset="0"/>
              </a:rPr>
              <a:t>The man who had planted the fig tree came out to pick some fruit, but there wasn’t any. How do you think the man felt? What did he decide to do?  What did the gardener say?  </a:t>
            </a:r>
          </a:p>
          <a:p>
            <a:pPr fontAlgn="base"/>
            <a:endParaRPr lang="en-GB" dirty="0">
              <a:latin typeface="Century Gothic" panose="020B0502020202020204" pitchFamily="34" charset="0"/>
            </a:endParaRPr>
          </a:p>
          <a:p>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9E36F81-4983-4ECE-9175-FB8E19FBBD8D}"/>
              </a:ext>
            </a:extLst>
          </p:cNvPr>
          <p:cNvSpPr txBox="1"/>
          <p:nvPr/>
        </p:nvSpPr>
        <p:spPr>
          <a:xfrm>
            <a:off x="617339" y="4863830"/>
            <a:ext cx="10994309" cy="954107"/>
          </a:xfrm>
          <a:prstGeom prst="rect">
            <a:avLst/>
          </a:prstGeom>
          <a:noFill/>
        </p:spPr>
        <p:txBody>
          <a:bodyPr wrap="square">
            <a:spAutoFit/>
          </a:bodyPr>
          <a:lstStyle/>
          <a:p>
            <a:r>
              <a:rPr lang="en-GB" sz="2800" dirty="0">
                <a:latin typeface="Century Gothic" panose="020B0502020202020204" pitchFamily="34" charset="0"/>
              </a:rPr>
              <a:t>What do you think the message of parable might be? </a:t>
            </a:r>
          </a:p>
          <a:p>
            <a:endParaRPr lang="en-GB" sz="2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FE4A9-B87D-5C47-ABB3-EBB5BF5D63B6}"/>
              </a:ext>
            </a:extLst>
          </p:cNvPr>
          <p:cNvSpPr/>
          <p:nvPr/>
        </p:nvSpPr>
        <p:spPr>
          <a:xfrm>
            <a:off x="1219200" y="1397674"/>
            <a:ext cx="3962400" cy="738664"/>
          </a:xfrm>
          <a:prstGeom prst="rect">
            <a:avLst/>
          </a:prstGeom>
        </p:spPr>
        <p:txBody>
          <a:bodyPr wrap="square">
            <a:spAutoFit/>
          </a:bodyPr>
          <a:lstStyle/>
          <a:p>
            <a:endParaRPr lang="en-US" sz="2400" dirty="0">
              <a:latin typeface="Century Gothic" panose="020B0502020202020204" pitchFamily="34" charset="0"/>
            </a:endParaRPr>
          </a:p>
          <a:p>
            <a:endParaRPr lang="en-US" dirty="0"/>
          </a:p>
        </p:txBody>
      </p:sp>
      <p:sp>
        <p:nvSpPr>
          <p:cNvPr id="5" name="TextBox 4">
            <a:extLst>
              <a:ext uri="{FF2B5EF4-FFF2-40B4-BE49-F238E27FC236}">
                <a16:creationId xmlns:a16="http://schemas.microsoft.com/office/drawing/2014/main" id="{CDBCB44C-4C4E-448C-BE02-7B1C9C48FF5F}"/>
              </a:ext>
            </a:extLst>
          </p:cNvPr>
          <p:cNvSpPr txBox="1"/>
          <p:nvPr/>
        </p:nvSpPr>
        <p:spPr>
          <a:xfrm>
            <a:off x="502103" y="1199026"/>
            <a:ext cx="5593897" cy="461665"/>
          </a:xfrm>
          <a:prstGeom prst="rect">
            <a:avLst/>
          </a:prstGeom>
          <a:noFill/>
        </p:spPr>
        <p:txBody>
          <a:bodyPr wrap="square">
            <a:spAutoFit/>
          </a:bodyPr>
          <a:lstStyle/>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8FD04829-575D-41F0-8712-E7B7AC64438E}"/>
              </a:ext>
            </a:extLst>
          </p:cNvPr>
          <p:cNvSpPr txBox="1"/>
          <p:nvPr/>
        </p:nvSpPr>
        <p:spPr>
          <a:xfrm>
            <a:off x="4970206" y="953575"/>
            <a:ext cx="7175304" cy="6232475"/>
          </a:xfrm>
          <a:prstGeom prst="rect">
            <a:avLst/>
          </a:prstGeom>
          <a:noFill/>
        </p:spPr>
        <p:txBody>
          <a:bodyPr wrap="square">
            <a:spAutoFit/>
          </a:bodyPr>
          <a:lstStyle/>
          <a:p>
            <a:pPr fontAlgn="base"/>
            <a:r>
              <a:rPr lang="en-GB" sz="2100" dirty="0">
                <a:effectLst/>
                <a:latin typeface="Century Gothic" panose="020B0502020202020204" pitchFamily="34" charset="0"/>
                <a:ea typeface="Times New Roman" panose="02020603050405020304" pitchFamily="18" charset="0"/>
                <a:cs typeface="Times New Roman" panose="02020603050405020304" pitchFamily="18" charset="0"/>
              </a:rPr>
              <a:t>Jesus told a parable. A parable is a story which teaches us something. Jesus liked to use stories to explain things that were complicated.  </a:t>
            </a:r>
            <a:endParaRPr lang="en-GB" sz="21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1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1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100" dirty="0">
                <a:effectLst/>
                <a:latin typeface="Century Gothic" panose="020B0502020202020204" pitchFamily="34" charset="0"/>
                <a:ea typeface="Times New Roman" panose="02020603050405020304" pitchFamily="18" charset="0"/>
                <a:cs typeface="Times New Roman" panose="02020603050405020304" pitchFamily="18" charset="0"/>
              </a:rPr>
              <a:t>The parable Jesus tells us today is about a fig tree. </a:t>
            </a:r>
          </a:p>
          <a:p>
            <a:pPr fontAlgn="base"/>
            <a:r>
              <a:rPr lang="en-GB" sz="2100" dirty="0">
                <a:effectLst/>
                <a:latin typeface="Century Gothic" panose="020B0502020202020204" pitchFamily="34" charset="0"/>
                <a:ea typeface="Times New Roman" panose="02020603050405020304" pitchFamily="18" charset="0"/>
                <a:cs typeface="Times New Roman" panose="02020603050405020304" pitchFamily="18" charset="0"/>
              </a:rPr>
              <a:t>Has anyone tasted figs? What are they like? </a:t>
            </a:r>
          </a:p>
          <a:p>
            <a:pPr fontAlgn="base"/>
            <a:endParaRPr lang="en-GB" sz="2100" dirty="0">
              <a:latin typeface="Century Gothic" panose="020B0502020202020204" pitchFamily="34" charset="0"/>
              <a:ea typeface="Times New Roman" panose="02020603050405020304" pitchFamily="18" charset="0"/>
              <a:cs typeface="Times New Roman" panose="02020603050405020304" pitchFamily="18" charset="0"/>
            </a:endParaRPr>
          </a:p>
          <a:p>
            <a:pPr fontAlgn="base"/>
            <a:r>
              <a:rPr lang="en-GB" sz="2100" dirty="0">
                <a:effectLst/>
                <a:latin typeface="Century Gothic" panose="020B0502020202020204" pitchFamily="34" charset="0"/>
                <a:ea typeface="Times New Roman" panose="02020603050405020304" pitchFamily="18" charset="0"/>
                <a:cs typeface="Times New Roman" panose="02020603050405020304" pitchFamily="18" charset="0"/>
              </a:rPr>
              <a:t>The man who had planted the fig tree had been waiting for three years for the tree to give him some fruit. He was angry and disappointed. He asked his gardener to cut down the tree.  </a:t>
            </a:r>
            <a:endParaRPr lang="en-GB" sz="21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1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1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100" dirty="0">
                <a:effectLst/>
                <a:latin typeface="Century Gothic" panose="020B0502020202020204" pitchFamily="34" charset="0"/>
                <a:ea typeface="Times New Roman" panose="02020603050405020304" pitchFamily="18" charset="0"/>
                <a:cs typeface="Times New Roman" panose="02020603050405020304" pitchFamily="18" charset="0"/>
              </a:rPr>
              <a:t>The gardener asks for one more year to look after the tree – to dig round it and give it some manure to help it grow. Plants and trees need the right conditions to grow and the gardener hopes that by doing this, the tree will grow fruit.  </a:t>
            </a:r>
            <a:endParaRPr lang="en-GB" sz="21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descr="A tree in a field&#10;&#10;Description automatically generated with medium confidence">
            <a:extLst>
              <a:ext uri="{FF2B5EF4-FFF2-40B4-BE49-F238E27FC236}">
                <a16:creationId xmlns:a16="http://schemas.microsoft.com/office/drawing/2014/main" id="{83E892FD-CF27-469D-A340-FE72DACD60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174" t="-6069" r="8274" b="13620"/>
          <a:stretch/>
        </p:blipFill>
        <p:spPr>
          <a:xfrm>
            <a:off x="9168" y="517849"/>
            <a:ext cx="4923716" cy="6340151"/>
          </a:xfrm>
          <a:prstGeom prst="rect">
            <a:avLst/>
          </a:prstGeom>
        </p:spPr>
      </p:pic>
    </p:spTree>
    <p:extLst>
      <p:ext uri="{BB962C8B-B14F-4D97-AF65-F5344CB8AC3E}">
        <p14:creationId xmlns:p14="http://schemas.microsoft.com/office/powerpoint/2010/main" val="225302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FE4A9-B87D-5C47-ABB3-EBB5BF5D63B6}"/>
              </a:ext>
            </a:extLst>
          </p:cNvPr>
          <p:cNvSpPr/>
          <p:nvPr/>
        </p:nvSpPr>
        <p:spPr>
          <a:xfrm>
            <a:off x="1219200" y="1397674"/>
            <a:ext cx="3962400" cy="738664"/>
          </a:xfrm>
          <a:prstGeom prst="rect">
            <a:avLst/>
          </a:prstGeom>
        </p:spPr>
        <p:txBody>
          <a:bodyPr wrap="square">
            <a:spAutoFit/>
          </a:bodyPr>
          <a:lstStyle/>
          <a:p>
            <a:endParaRPr lang="en-US" sz="2400" dirty="0">
              <a:latin typeface="Century Gothic" panose="020B0502020202020204" pitchFamily="34" charset="0"/>
            </a:endParaRPr>
          </a:p>
          <a:p>
            <a:endParaRPr lang="en-US" dirty="0"/>
          </a:p>
        </p:txBody>
      </p:sp>
      <p:sp>
        <p:nvSpPr>
          <p:cNvPr id="5" name="TextBox 4">
            <a:extLst>
              <a:ext uri="{FF2B5EF4-FFF2-40B4-BE49-F238E27FC236}">
                <a16:creationId xmlns:a16="http://schemas.microsoft.com/office/drawing/2014/main" id="{CDBCB44C-4C4E-448C-BE02-7B1C9C48FF5F}"/>
              </a:ext>
            </a:extLst>
          </p:cNvPr>
          <p:cNvSpPr txBox="1"/>
          <p:nvPr/>
        </p:nvSpPr>
        <p:spPr>
          <a:xfrm>
            <a:off x="502103" y="1199026"/>
            <a:ext cx="5593897" cy="461665"/>
          </a:xfrm>
          <a:prstGeom prst="rect">
            <a:avLst/>
          </a:prstGeom>
          <a:noFill/>
        </p:spPr>
        <p:txBody>
          <a:bodyPr wrap="square">
            <a:spAutoFit/>
          </a:bodyPr>
          <a:lstStyle/>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8FD04829-575D-41F0-8712-E7B7AC64438E}"/>
              </a:ext>
            </a:extLst>
          </p:cNvPr>
          <p:cNvSpPr txBox="1"/>
          <p:nvPr/>
        </p:nvSpPr>
        <p:spPr>
          <a:xfrm>
            <a:off x="151040" y="1660691"/>
            <a:ext cx="8419602" cy="461665"/>
          </a:xfrm>
          <a:prstGeom prst="rect">
            <a:avLst/>
          </a:prstGeom>
          <a:noFill/>
        </p:spPr>
        <p:txBody>
          <a:bodyPr wrap="square">
            <a:spAutoFit/>
          </a:bodyPr>
          <a:lstStyle/>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B326BF5B-C1AB-49E7-8AD8-DC6C387C99F5}"/>
              </a:ext>
            </a:extLst>
          </p:cNvPr>
          <p:cNvSpPr txBox="1"/>
          <p:nvPr/>
        </p:nvSpPr>
        <p:spPr>
          <a:xfrm>
            <a:off x="-1" y="984844"/>
            <a:ext cx="7968343" cy="1323439"/>
          </a:xfrm>
          <a:prstGeom prst="rect">
            <a:avLst/>
          </a:prstGeom>
          <a:noFill/>
        </p:spPr>
        <p:txBody>
          <a:bodyPr wrap="square">
            <a:spAutoFit/>
          </a:bodyPr>
          <a:lstStyle/>
          <a:p>
            <a:endParaRPr lang="en-GB" sz="28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2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D2134C7-3B02-40C7-A9BB-F2E0386EBFF3}"/>
              </a:ext>
            </a:extLst>
          </p:cNvPr>
          <p:cNvSpPr txBox="1"/>
          <p:nvPr/>
        </p:nvSpPr>
        <p:spPr>
          <a:xfrm>
            <a:off x="62552" y="984843"/>
            <a:ext cx="7047981" cy="5909310"/>
          </a:xfrm>
          <a:prstGeom prst="rect">
            <a:avLst/>
          </a:prstGeom>
          <a:noFill/>
        </p:spPr>
        <p:txBody>
          <a:bodyPr wrap="square">
            <a:spAutoFit/>
          </a:bodyPr>
          <a:lstStyle/>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People need the right conditions to live their lives well too. Everyone needs enough food and water to stay healthy and strong. What else do we need to live?</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How we treat other people can help them to grow and develop or stop them from doing so. We all have a responsibility to look after each other: our friends, our family and even people that we haven’t met around the world.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Even though there is enough food for everyone in the world, not everyone has enough to eat. Some of us don’t have clean running water. Some of us don’t have anywhere safe to live. Some of us don’t have the chance to go to school. Some of us are treated badly because of what we look like, where we come from or because we are disabled.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outdoor, grass, sky, dirt&#10;&#10;Description automatically generated">
            <a:extLst>
              <a:ext uri="{FF2B5EF4-FFF2-40B4-BE49-F238E27FC236}">
                <a16:creationId xmlns:a16="http://schemas.microsoft.com/office/drawing/2014/main" id="{0BD24DF8-3D5F-467F-A3AD-57BD727A28FB}"/>
              </a:ext>
            </a:extLst>
          </p:cNvPr>
          <p:cNvPicPr>
            <a:picLocks noChangeAspect="1"/>
          </p:cNvPicPr>
          <p:nvPr/>
        </p:nvPicPr>
        <p:blipFill rotWithShape="1">
          <a:blip r:embed="rId3">
            <a:extLst>
              <a:ext uri="{28A0092B-C50C-407E-A947-70E740481C1C}">
                <a14:useLocalDpi xmlns:a14="http://schemas.microsoft.com/office/drawing/2010/main" val="0"/>
              </a:ext>
            </a:extLst>
          </a:blip>
          <a:srcRect r="44304"/>
          <a:stretch/>
        </p:blipFill>
        <p:spPr>
          <a:xfrm>
            <a:off x="7252053" y="948690"/>
            <a:ext cx="4939948" cy="5909310"/>
          </a:xfrm>
          <a:prstGeom prst="rect">
            <a:avLst/>
          </a:prstGeom>
        </p:spPr>
      </p:pic>
    </p:spTree>
    <p:extLst>
      <p:ext uri="{BB962C8B-B14F-4D97-AF65-F5344CB8AC3E}">
        <p14:creationId xmlns:p14="http://schemas.microsoft.com/office/powerpoint/2010/main" val="335047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FE4A9-B87D-5C47-ABB3-EBB5BF5D63B6}"/>
              </a:ext>
            </a:extLst>
          </p:cNvPr>
          <p:cNvSpPr/>
          <p:nvPr/>
        </p:nvSpPr>
        <p:spPr>
          <a:xfrm>
            <a:off x="1219200" y="1397674"/>
            <a:ext cx="3962400" cy="738664"/>
          </a:xfrm>
          <a:prstGeom prst="rect">
            <a:avLst/>
          </a:prstGeom>
        </p:spPr>
        <p:txBody>
          <a:bodyPr wrap="square">
            <a:spAutoFit/>
          </a:bodyPr>
          <a:lstStyle/>
          <a:p>
            <a:endParaRPr lang="en-US" sz="2400" dirty="0">
              <a:latin typeface="Century Gothic" panose="020B0502020202020204" pitchFamily="34" charset="0"/>
            </a:endParaRPr>
          </a:p>
          <a:p>
            <a:endParaRPr lang="en-US" dirty="0"/>
          </a:p>
        </p:txBody>
      </p:sp>
      <p:sp>
        <p:nvSpPr>
          <p:cNvPr id="5" name="TextBox 4">
            <a:extLst>
              <a:ext uri="{FF2B5EF4-FFF2-40B4-BE49-F238E27FC236}">
                <a16:creationId xmlns:a16="http://schemas.microsoft.com/office/drawing/2014/main" id="{CDBCB44C-4C4E-448C-BE02-7B1C9C48FF5F}"/>
              </a:ext>
            </a:extLst>
          </p:cNvPr>
          <p:cNvSpPr txBox="1"/>
          <p:nvPr/>
        </p:nvSpPr>
        <p:spPr>
          <a:xfrm>
            <a:off x="502103" y="1199026"/>
            <a:ext cx="5593897" cy="461665"/>
          </a:xfrm>
          <a:prstGeom prst="rect">
            <a:avLst/>
          </a:prstGeom>
          <a:noFill/>
        </p:spPr>
        <p:txBody>
          <a:bodyPr wrap="square">
            <a:spAutoFit/>
          </a:bodyPr>
          <a:lstStyle/>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8FD04829-575D-41F0-8712-E7B7AC64438E}"/>
              </a:ext>
            </a:extLst>
          </p:cNvPr>
          <p:cNvSpPr txBox="1"/>
          <p:nvPr/>
        </p:nvSpPr>
        <p:spPr>
          <a:xfrm>
            <a:off x="151040" y="1660691"/>
            <a:ext cx="8419602" cy="461665"/>
          </a:xfrm>
          <a:prstGeom prst="rect">
            <a:avLst/>
          </a:prstGeom>
          <a:noFill/>
        </p:spPr>
        <p:txBody>
          <a:bodyPr wrap="square">
            <a:spAutoFit/>
          </a:bodyPr>
          <a:lstStyle/>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B326BF5B-C1AB-49E7-8AD8-DC6C387C99F5}"/>
              </a:ext>
            </a:extLst>
          </p:cNvPr>
          <p:cNvSpPr txBox="1"/>
          <p:nvPr/>
        </p:nvSpPr>
        <p:spPr>
          <a:xfrm>
            <a:off x="-1" y="984844"/>
            <a:ext cx="7968343" cy="1323439"/>
          </a:xfrm>
          <a:prstGeom prst="rect">
            <a:avLst/>
          </a:prstGeom>
          <a:noFill/>
        </p:spPr>
        <p:txBody>
          <a:bodyPr wrap="square">
            <a:spAutoFit/>
          </a:bodyPr>
          <a:lstStyle/>
          <a:p>
            <a:endParaRPr lang="en-GB" sz="28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2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D2134C7-3B02-40C7-A9BB-F2E0386EBFF3}"/>
              </a:ext>
            </a:extLst>
          </p:cNvPr>
          <p:cNvSpPr txBox="1"/>
          <p:nvPr/>
        </p:nvSpPr>
        <p:spPr>
          <a:xfrm>
            <a:off x="62552" y="984843"/>
            <a:ext cx="12129448" cy="6217087"/>
          </a:xfrm>
          <a:prstGeom prst="rect">
            <a:avLst/>
          </a:prstGeom>
          <a:noFill/>
        </p:spPr>
        <p:txBody>
          <a:bodyPr wrap="square">
            <a:spAutoFit/>
          </a:bodyPr>
          <a:lstStyle/>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When the good things that God has given us are not shared fairly with everyone, those who do not have enough cannot grow and build a better future.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The fig tree in Jesus’ story is supposed to share its fruit with the man who planted it, but it is not doing what it is supposed to. Sometimes we are a bit like the fig tree. We do not share as well as we could.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So, if the fig tree in Jesus’ story is a bit like us, who do you think the gardener is?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The gardener is like Jesus. The gardener gives the fig tree another chance and gives it all the things it needs to live. Jesus is always ready to forgive us when we have done something wrong. And Jesus shows us how we should live our lives.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God gives us the chance to change, to share what we</a:t>
            </a: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have and to do all that we can to make sure that all </a:t>
            </a:r>
          </a:p>
          <a:p>
            <a:pPr fontAlgn="base"/>
            <a:r>
              <a:rPr lang="en-GB" sz="2000" dirty="0">
                <a:latin typeface="Century Gothic" panose="020B0502020202020204" pitchFamily="34" charset="0"/>
                <a:ea typeface="Times New Roman" panose="02020603050405020304" pitchFamily="18" charset="0"/>
                <a:cs typeface="Times New Roman" panose="02020603050405020304" pitchFamily="18" charset="0"/>
              </a:rPr>
              <a:t>p</a:t>
            </a:r>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eople have the things that they need to live.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How does it make you feel to know this? </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fruit, fig, orange&#10;&#10;Description automatically generated">
            <a:extLst>
              <a:ext uri="{FF2B5EF4-FFF2-40B4-BE49-F238E27FC236}">
                <a16:creationId xmlns:a16="http://schemas.microsoft.com/office/drawing/2014/main" id="{65C03CD7-8E6D-4D62-8645-0DD1207321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266" b="27076"/>
          <a:stretch/>
        </p:blipFill>
        <p:spPr>
          <a:xfrm>
            <a:off x="7392954" y="4505474"/>
            <a:ext cx="4572000" cy="2308282"/>
          </a:xfrm>
          <a:prstGeom prst="rect">
            <a:avLst/>
          </a:prstGeom>
        </p:spPr>
      </p:pic>
    </p:spTree>
    <p:extLst>
      <p:ext uri="{BB962C8B-B14F-4D97-AF65-F5344CB8AC3E}">
        <p14:creationId xmlns:p14="http://schemas.microsoft.com/office/powerpoint/2010/main" val="155157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1F3DC-5F20-4447-BEFB-15F4218D3552}"/>
              </a:ext>
            </a:extLst>
          </p:cNvPr>
          <p:cNvSpPr/>
          <p:nvPr/>
        </p:nvSpPr>
        <p:spPr>
          <a:xfrm>
            <a:off x="0" y="899670"/>
            <a:ext cx="4490935" cy="5958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irthday cake with lit candles&#10;&#10;Description automatically generated">
            <a:extLst>
              <a:ext uri="{FF2B5EF4-FFF2-40B4-BE49-F238E27FC236}">
                <a16:creationId xmlns:a16="http://schemas.microsoft.com/office/drawing/2014/main" id="{CA0AAEE6-744A-4AE9-8B5A-73FEE32EC0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7841" y="899670"/>
            <a:ext cx="10504159" cy="5958330"/>
          </a:xfrm>
          <a:prstGeom prst="rect">
            <a:avLst/>
          </a:prstGeom>
        </p:spPr>
      </p:pic>
      <p:sp>
        <p:nvSpPr>
          <p:cNvPr id="9" name="Rectangle 8">
            <a:extLst>
              <a:ext uri="{FF2B5EF4-FFF2-40B4-BE49-F238E27FC236}">
                <a16:creationId xmlns:a16="http://schemas.microsoft.com/office/drawing/2014/main" id="{D1CB4E1A-04A6-47BD-813D-C239004CF6E0}"/>
              </a:ext>
            </a:extLst>
          </p:cNvPr>
          <p:cNvSpPr/>
          <p:nvPr/>
        </p:nvSpPr>
        <p:spPr>
          <a:xfrm>
            <a:off x="411804" y="1084694"/>
            <a:ext cx="7691337" cy="1118127"/>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US" sz="4800" b="0" u="none" strike="noStrike" kern="1200" cap="none" spc="0" normalizeH="0" baseline="0" noProof="0" dirty="0">
                <a:ln>
                  <a:noFill/>
                </a:ln>
                <a:solidFill>
                  <a:prstClr val="white"/>
                </a:solidFill>
                <a:effectLst/>
                <a:uLnTx/>
                <a:uFillTx/>
                <a:latin typeface="Century Gothic" panose="020B0502020202020204" pitchFamily="34" charset="0"/>
                <a:cs typeface="Segoe UI" panose="020B0502040204020203" pitchFamily="34" charset="0"/>
              </a:rPr>
              <a:t>Let us pray…</a:t>
            </a:r>
          </a:p>
        </p:txBody>
      </p:sp>
    </p:spTree>
    <p:extLst>
      <p:ext uri="{BB962C8B-B14F-4D97-AF65-F5344CB8AC3E}">
        <p14:creationId xmlns:p14="http://schemas.microsoft.com/office/powerpoint/2010/main" val="299882310"/>
      </p:ext>
    </p:extLst>
  </p:cSld>
  <p:clrMapOvr>
    <a:masterClrMapping/>
  </p:clrMapOvr>
</p:sld>
</file>

<file path=ppt/theme/theme1.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_dlc_DocId xmlns="04672002-f21f-4240-adfb-f0b653fb6fb5">SZUU6KYVHK2A-2146017777-14742</_dlc_DocId>
    <_dlc_DocIdUrl xmlns="04672002-f21f-4240-adfb-f0b653fb6fb5">
      <Url>https://cafod365.sharepoint.com/sites/int/Education/_layouts/15/DocIdRedir.aspx?ID=SZUU6KYVHK2A-2146017777-14742</Url>
      <Description>SZUU6KYVHK2A-2146017777-14742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1" ma:contentTypeDescription="Create a new document." ma:contentTypeScope="" ma:versionID="4aa2db4177c8e0f85f25b58e27dabfdf">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9904130c5251f848678ed5a10307311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0FDB06-B221-499B-BA77-123DF03D2BB2}">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http://purl.org/dc/elements/1.1/"/>
    <ds:schemaRef ds:uri="04672002-f21f-4240-adfb-f0b653fb6fb5"/>
    <ds:schemaRef ds:uri="236a9a4b-a03c-46ba-8ec6-624c184acbc6"/>
    <ds:schemaRef ds:uri="http://schemas.microsoft.com/sharepoint/v3/fields"/>
    <ds:schemaRef ds:uri="http://schemas.openxmlformats.org/package/2006/metadata/core-properties"/>
    <ds:schemaRef ds:uri="http://purl.org/dc/terms/"/>
    <ds:schemaRef ds:uri="bdf04112-6931-4610-9724-cd62e91446a3"/>
    <ds:schemaRef ds:uri="http://www.w3.org/XML/1998/namespace"/>
  </ds:schemaRefs>
</ds:datastoreItem>
</file>

<file path=customXml/itemProps2.xml><?xml version="1.0" encoding="utf-8"?>
<ds:datastoreItem xmlns:ds="http://schemas.openxmlformats.org/officeDocument/2006/customXml" ds:itemID="{3C599A4A-8C1E-432C-AC0F-8D5E99828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5CB3E2-8709-4147-8C75-634C1593348D}">
  <ds:schemaRefs>
    <ds:schemaRef ds:uri="http://schemas.microsoft.com/sharepoint/events"/>
  </ds:schemaRefs>
</ds:datastoreItem>
</file>

<file path=customXml/itemProps4.xml><?xml version="1.0" encoding="utf-8"?>
<ds:datastoreItem xmlns:ds="http://schemas.openxmlformats.org/officeDocument/2006/customXml" ds:itemID="{7FDDA5B9-3490-495B-84D2-C69657A09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9008</TotalTime>
  <Words>310</Words>
  <Application>Microsoft Office PowerPoint</Application>
  <PresentationFormat>Widescreen</PresentationFormat>
  <Paragraphs>119</Paragraphs>
  <Slides>12</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 Black</vt:lpstr>
      <vt:lpstr>Calibri</vt:lpstr>
      <vt:lpstr>Century Gothic</vt:lpstr>
      <vt:lpstr>Segoe UI</vt:lpstr>
      <vt:lpstr>Segoe UI Historic</vt:lpstr>
      <vt:lpstr>Times</vt:lpstr>
      <vt:lpstr>Times New Roman</vt:lpstr>
      <vt:lpstr>Verdana</vt:lpstr>
      <vt:lpstr>Wingdings</vt:lpstr>
      <vt:lpstr>Standard CAFOD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Ahmed</dc:creator>
  <cp:lastModifiedBy>MissWoodrow</cp:lastModifiedBy>
  <cp:revision>475</cp:revision>
  <dcterms:created xsi:type="dcterms:W3CDTF">2021-02-16T09:08:51Z</dcterms:created>
  <dcterms:modified xsi:type="dcterms:W3CDTF">2022-03-21T12:04:37Z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59235e49-4f7c-4332-9bfc-2fd60dcbbfc8</vt:lpwstr>
  </property>
</Properties>
</file>