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74" r:id="rId3"/>
    <p:sldId id="264" r:id="rId4"/>
    <p:sldId id="269" r:id="rId5"/>
    <p:sldId id="270" r:id="rId6"/>
    <p:sldId id="271" r:id="rId7"/>
    <p:sldId id="272" r:id="rId8"/>
    <p:sldId id="273" r:id="rId9"/>
    <p:sldId id="279" r:id="rId10"/>
    <p:sldId id="275" r:id="rId11"/>
    <p:sldId id="276" r:id="rId12"/>
    <p:sldId id="277" r:id="rId13"/>
    <p:sldId id="278" r:id="rId14"/>
    <p:sldId id="267" r:id="rId15"/>
  </p:sldIdLst>
  <p:sldSz cx="9144000" cy="6858000" type="screen4x3"/>
  <p:notesSz cx="6858000" cy="9144000"/>
  <p:embeddedFontLst>
    <p:embeddedFont>
      <p:font typeface="Twinkl SemiBold" charset="0"/>
      <p:bold r:id="rId18"/>
    </p:embeddedFon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D85"/>
    <a:srgbClr val="CFE09B"/>
    <a:srgbClr val="A7DCFD"/>
    <a:srgbClr val="B9D36E"/>
    <a:srgbClr val="BC0105"/>
    <a:srgbClr val="4DB1E3"/>
    <a:srgbClr val="DE1E5A"/>
    <a:srgbClr val="18A0DB"/>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09" autoAdjust="0"/>
    <p:restoredTop sz="94660"/>
  </p:normalViewPr>
  <p:slideViewPr>
    <p:cSldViewPr snapToGrid="0" showGuides="1">
      <p:cViewPr varScale="1">
        <p:scale>
          <a:sx n="83" d="100"/>
          <a:sy n="83" d="100"/>
        </p:scale>
        <p:origin x="1334"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8A7A28-37F2-4317-A1CD-46A98C642C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A78B3E46-F18F-4A5F-9BDE-60A950E781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AF18AF0-D50B-4CB5-9F66-43D797A50E21}" type="datetimeFigureOut">
              <a:rPr lang="en-GB"/>
              <a:pPr>
                <a:defRPr/>
              </a:pPr>
              <a:t>17/03/2022</a:t>
            </a:fld>
            <a:endParaRPr lang="en-GB"/>
          </a:p>
        </p:txBody>
      </p:sp>
      <p:sp>
        <p:nvSpPr>
          <p:cNvPr id="4" name="Footer Placeholder 3">
            <a:extLst>
              <a:ext uri="{FF2B5EF4-FFF2-40B4-BE49-F238E27FC236}">
                <a16:creationId xmlns:a16="http://schemas.microsoft.com/office/drawing/2014/main" id="{9BED7637-B029-4412-8786-7A61D4B1D5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1DFA9D33-B759-4AC5-BE21-8A018A4F2AF9}"/>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A4AB806F-5294-41FC-A6B6-C1699F35BBB6}"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113C17-061A-484A-B0C0-C5CAFF4536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D9A67695-53D6-4827-AF19-65218CD8ABB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6ACDB1F-579F-4FBC-B59C-E39865473EB8}" type="datetimeFigureOut">
              <a:rPr lang="en-GB"/>
              <a:pPr>
                <a:defRPr/>
              </a:pPr>
              <a:t>17/03/2022</a:t>
            </a:fld>
            <a:endParaRPr lang="en-GB"/>
          </a:p>
        </p:txBody>
      </p:sp>
      <p:sp>
        <p:nvSpPr>
          <p:cNvPr id="4" name="Slide Image Placeholder 3">
            <a:extLst>
              <a:ext uri="{FF2B5EF4-FFF2-40B4-BE49-F238E27FC236}">
                <a16:creationId xmlns:a16="http://schemas.microsoft.com/office/drawing/2014/main" id="{8309B3C9-4B67-449A-8FD5-1484DEB1205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F7E4BA5D-04FF-425F-B001-73251F034BC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19D28AB5-B12D-4165-B3E9-62E5C9BCA3D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7A18B9E7-347D-4C61-9BF5-884B63FD209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87DCDFBD-3652-475C-A4E3-10EE71ADF32A}"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E3C389BC-D051-45AB-81D5-06F2F30A1454}"/>
              </a:ext>
            </a:extLst>
          </p:cNvPr>
          <p:cNvSpPr/>
          <p:nvPr userDrawn="1"/>
        </p:nvSpPr>
        <p:spPr>
          <a:xfrm>
            <a:off x="191193" y="0"/>
            <a:ext cx="1421476" cy="101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049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DA0C05F-5E23-4051-8AB6-DF37CE50CCD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D7AA45CE-B944-4F31-835F-C4CAD475B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634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29F4CA64-DDE2-43A8-B799-757AE37F6DD9}"/>
              </a:ext>
            </a:extLst>
          </p:cNvPr>
          <p:cNvSpPr/>
          <p:nvPr userDrawn="1"/>
        </p:nvSpPr>
        <p:spPr bwMode="auto">
          <a:xfrm>
            <a:off x="457200" y="438150"/>
            <a:ext cx="8220075" cy="5957888"/>
          </a:xfrm>
          <a:prstGeom prst="roundRect">
            <a:avLst>
              <a:gd name="adj" fmla="val 2649"/>
            </a:avLst>
          </a:prstGeom>
          <a:solidFill>
            <a:schemeClr val="bg1">
              <a:alpha val="96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513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A6103A75-9CA2-41B3-B6D0-2053EF0A0AAB}"/>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ED00CBA7-F1B8-4FDE-B644-0A901041EC96}"/>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E98F6079-BD38-4AAC-B7F5-D3063FD15689}"/>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DF822E01-9C55-4C1F-B503-64528114A981}"/>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BBB29145-9748-4D80-BBCE-9225B3F9A5FF}"/>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54135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a:extLst>
              <a:ext uri="{FF2B5EF4-FFF2-40B4-BE49-F238E27FC236}">
                <a16:creationId xmlns:a16="http://schemas.microsoft.com/office/drawing/2014/main" id="{4994DB80-FDCB-4748-996A-23C681E58FE7}"/>
              </a:ext>
            </a:extLst>
          </p:cNvPr>
          <p:cNvSpPr/>
          <p:nvPr userDrawn="1"/>
        </p:nvSpPr>
        <p:spPr>
          <a:xfrm>
            <a:off x="191193" y="0"/>
            <a:ext cx="1421476" cy="101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32817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32DB278-DB30-432A-B7A9-498E89A5AB53}"/>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DF169BA-85BE-4669-908D-BF47350D33B9}"/>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6.gif"/><Relationship Id="rId5" Type="http://schemas.openxmlformats.org/officeDocument/2006/relationships/image" Target="../media/image1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458366" cy="56814"/>
          </a:xfrm>
        </p:spPr>
        <p:txBody>
          <a:bodyPr/>
          <a:lstStyle/>
          <a:p>
            <a:endParaRPr lang="en-GB" sz="1600" dirty="0"/>
          </a:p>
        </p:txBody>
      </p:sp>
      <p:sp>
        <p:nvSpPr>
          <p:cNvPr id="3" name="Rectangle 2"/>
          <p:cNvSpPr/>
          <p:nvPr/>
        </p:nvSpPr>
        <p:spPr>
          <a:xfrm>
            <a:off x="457198" y="507302"/>
            <a:ext cx="8289637" cy="6186309"/>
          </a:xfrm>
          <a:prstGeom prst="rect">
            <a:avLst/>
          </a:prstGeom>
        </p:spPr>
        <p:txBody>
          <a:bodyPr wrap="square">
            <a:spAutoFit/>
          </a:bodyPr>
          <a:lstStyle/>
          <a:p>
            <a:endParaRPr lang="en-GB" dirty="0"/>
          </a:p>
          <a:p>
            <a:r>
              <a:rPr lang="en-GB" sz="2400" dirty="0" smtClean="0"/>
              <a:t>A </a:t>
            </a:r>
            <a:r>
              <a:rPr lang="en-GB" sz="2400" dirty="0"/>
              <a:t>reading from the Gospel of Mark: </a:t>
            </a:r>
            <a:endParaRPr lang="en-GB" sz="2400" dirty="0" smtClean="0"/>
          </a:p>
          <a:p>
            <a:endParaRPr lang="en-GB" sz="2400" dirty="0"/>
          </a:p>
          <a:p>
            <a:r>
              <a:rPr lang="en-GB" sz="2400" dirty="0" smtClean="0"/>
              <a:t>“</a:t>
            </a:r>
            <a:r>
              <a:rPr lang="en-GB" sz="2400" dirty="0"/>
              <a:t>After Jesus had been born at Bethlehem in Judaea during the reign of King Herod, some wise men came to Jerusalem from the east... And suddenly the star they had seen rising went forward and halted over the place where the child was. The sight of the star filled them with delight and going into the house they saw the child with his mother Mary and falling to their knees they did him homage. Then, opening their treasures, they offered him gifts of gold, frankincense and myrrh.” </a:t>
            </a:r>
            <a:endParaRPr lang="en-GB" sz="2400" dirty="0" smtClean="0"/>
          </a:p>
          <a:p>
            <a:endParaRPr lang="en-GB" sz="2400" dirty="0"/>
          </a:p>
          <a:p>
            <a:r>
              <a:rPr lang="en-GB" sz="2400" dirty="0"/>
              <a:t>The Gospel of the </a:t>
            </a:r>
            <a:r>
              <a:rPr lang="en-GB" sz="2400" dirty="0" smtClean="0"/>
              <a:t>Lord</a:t>
            </a:r>
          </a:p>
          <a:p>
            <a:endParaRPr lang="en-GB" sz="2400" dirty="0"/>
          </a:p>
          <a:p>
            <a:r>
              <a:rPr lang="en-GB" sz="2400" dirty="0"/>
              <a:t>All: Praise to you Lord Jesus Christ. </a:t>
            </a:r>
          </a:p>
          <a:p>
            <a:endParaRPr lang="en-GB" dirty="0"/>
          </a:p>
        </p:txBody>
      </p:sp>
    </p:spTree>
    <p:extLst>
      <p:ext uri="{BB962C8B-B14F-4D97-AF65-F5344CB8AC3E}">
        <p14:creationId xmlns:p14="http://schemas.microsoft.com/office/powerpoint/2010/main" val="3535679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4507" y="482938"/>
            <a:ext cx="7744691" cy="2677656"/>
          </a:xfrm>
          <a:prstGeom prst="rect">
            <a:avLst/>
          </a:prstGeom>
        </p:spPr>
        <p:txBody>
          <a:bodyPr wrap="square">
            <a:spAutoFit/>
          </a:bodyPr>
          <a:lstStyle/>
          <a:p>
            <a:r>
              <a:rPr lang="en-GB" sz="2800" dirty="0" smtClean="0"/>
              <a:t>The </a:t>
            </a:r>
            <a:r>
              <a:rPr lang="en-GB" sz="2800" dirty="0"/>
              <a:t>Son of God, Jesus, came into the world, to give life to every member of the human race. No matter what our race, nationality, colour or religion, each of us is made in the image and likeness of God. For all of us, this is a day of real celebration – we, too, are chosen. </a:t>
            </a:r>
          </a:p>
        </p:txBody>
      </p:sp>
      <p:pic>
        <p:nvPicPr>
          <p:cNvPr id="4" name="Picture 3">
            <a:extLst>
              <a:ext uri="{FF2B5EF4-FFF2-40B4-BE49-F238E27FC236}">
                <a16:creationId xmlns:a16="http://schemas.microsoft.com/office/drawing/2014/main" id="{7BEE48F2-6480-486F-96F2-BD057A6E0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865" y="3427881"/>
            <a:ext cx="4310232" cy="2871318"/>
          </a:xfrm>
          <a:prstGeom prst="rect">
            <a:avLst/>
          </a:prstGeom>
        </p:spPr>
      </p:pic>
    </p:spTree>
    <p:extLst>
      <p:ext uri="{BB962C8B-B14F-4D97-AF65-F5344CB8AC3E}">
        <p14:creationId xmlns:p14="http://schemas.microsoft.com/office/powerpoint/2010/main" val="1378770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Reflect</a:t>
            </a:r>
            <a:endParaRPr lang="en-GB" dirty="0"/>
          </a:p>
        </p:txBody>
      </p:sp>
      <p:sp>
        <p:nvSpPr>
          <p:cNvPr id="3" name="Rectangle 2"/>
          <p:cNvSpPr/>
          <p:nvPr/>
        </p:nvSpPr>
        <p:spPr>
          <a:xfrm>
            <a:off x="674255" y="1597892"/>
            <a:ext cx="7813963" cy="2032288"/>
          </a:xfrm>
          <a:prstGeom prst="rect">
            <a:avLst/>
          </a:prstGeom>
        </p:spPr>
        <p:txBody>
          <a:bodyPr wrap="square">
            <a:spAutoFit/>
          </a:bodyPr>
          <a:lstStyle/>
          <a:p>
            <a:pPr marL="342900" indent="-342900">
              <a:lnSpc>
                <a:spcPct val="115000"/>
              </a:lnSpc>
              <a:spcAft>
                <a:spcPts val="0"/>
              </a:spcAft>
              <a:buBlip>
                <a:blip r:embed="rId2">
                  <a:extLst>
                    <a:ext uri="{96DAC541-7B7A-43D3-8B79-37D633B846F1}">
                      <asvg:svgBlip xmlns="" xmlns:asvg="http://schemas.microsoft.com/office/drawing/2016/SVG/main" xmlns:lc="http://schemas.openxmlformats.org/drawingml/2006/lockedCanvas" r:embed="rId5"/>
                    </a:ext>
                  </a:extLst>
                </a:blip>
              </a:buBlip>
            </a:pPr>
            <a:r>
              <a:rPr lang="en-GB" sz="2800" dirty="0" smtClean="0">
                <a:solidFill>
                  <a:srgbClr val="C51B8A"/>
                </a:solidFill>
                <a:latin typeface="Arial" panose="020B0604020202020204" pitchFamily="34" charset="0"/>
                <a:ea typeface="Times New Roman" panose="02020603050405020304" pitchFamily="18" charset="0"/>
                <a:cs typeface="Arial" panose="020B0604020202020204" pitchFamily="34" charset="0"/>
              </a:rPr>
              <a:t>I wonder how </a:t>
            </a:r>
            <a:r>
              <a:rPr lang="en-GB" sz="2800" dirty="0">
                <a:solidFill>
                  <a:srgbClr val="C51B8A"/>
                </a:solidFill>
                <a:latin typeface="Arial" panose="020B0604020202020204" pitchFamily="34" charset="0"/>
                <a:ea typeface="Times New Roman" panose="02020603050405020304" pitchFamily="18" charset="0"/>
                <a:cs typeface="Arial" panose="020B0604020202020204" pitchFamily="34" charset="0"/>
              </a:rPr>
              <a:t>would you have </a:t>
            </a:r>
            <a:r>
              <a:rPr lang="en-GB" sz="2800" dirty="0" smtClean="0">
                <a:solidFill>
                  <a:srgbClr val="C51B8A"/>
                </a:solidFill>
                <a:latin typeface="Arial" panose="020B0604020202020204" pitchFamily="34" charset="0"/>
                <a:ea typeface="Times New Roman" panose="02020603050405020304" pitchFamily="18" charset="0"/>
                <a:cs typeface="Arial" panose="020B0604020202020204" pitchFamily="34" charset="0"/>
              </a:rPr>
              <a:t>feel </a:t>
            </a:r>
            <a:r>
              <a:rPr lang="en-GB" sz="2800" dirty="0">
                <a:solidFill>
                  <a:srgbClr val="C51B8A"/>
                </a:solidFill>
                <a:latin typeface="Arial" panose="020B0604020202020204" pitchFamily="34" charset="0"/>
                <a:ea typeface="Times New Roman" panose="02020603050405020304" pitchFamily="18" charset="0"/>
                <a:cs typeface="Arial" panose="020B0604020202020204" pitchFamily="34" charset="0"/>
              </a:rPr>
              <a:t>seeing </a:t>
            </a:r>
            <a:r>
              <a:rPr lang="en-GB" sz="2800" dirty="0" smtClean="0">
                <a:solidFill>
                  <a:srgbClr val="C51B8A"/>
                </a:solidFill>
                <a:latin typeface="Arial" panose="020B0604020202020204" pitchFamily="34" charset="0"/>
                <a:ea typeface="Times New Roman" panose="02020603050405020304" pitchFamily="18" charset="0"/>
                <a:cs typeface="Arial" panose="020B0604020202020204" pitchFamily="34" charset="0"/>
              </a:rPr>
              <a:t>Jesus</a:t>
            </a:r>
            <a:endParaRPr lang="en-GB" sz="2800" dirty="0">
              <a:solidFill>
                <a:srgbClr val="C51B8A"/>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endParaRPr lang="en-GB" sz="2800" dirty="0">
              <a:solidFill>
                <a:srgbClr val="C51B8A"/>
              </a:solidFill>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15000"/>
              </a:lnSpc>
              <a:spcAft>
                <a:spcPts val="0"/>
              </a:spcAft>
              <a:buBlip>
                <a:blip r:embed="rId2">
                  <a:extLst>
                    <a:ext uri="{96DAC541-7B7A-43D3-8B79-37D633B846F1}">
                      <asvg:svgBlip xmlns="" xmlns:asvg="http://schemas.microsoft.com/office/drawing/2016/SVG/main" xmlns:lc="http://schemas.openxmlformats.org/drawingml/2006/lockedCanvas" r:embed="rId5"/>
                    </a:ext>
                  </a:extLst>
                </a:blip>
              </a:buBlip>
            </a:pPr>
            <a:r>
              <a:rPr lang="en-GB" sz="2800" dirty="0" smtClean="0">
                <a:solidFill>
                  <a:srgbClr val="C51B8A"/>
                </a:solidFill>
                <a:latin typeface="Arial" panose="020B0604020202020204" pitchFamily="34" charset="0"/>
                <a:ea typeface="Times New Roman" panose="02020603050405020304" pitchFamily="18" charset="0"/>
                <a:cs typeface="Arial" panose="020B0604020202020204" pitchFamily="34" charset="0"/>
              </a:rPr>
              <a:t>I wonder why you </a:t>
            </a:r>
            <a:r>
              <a:rPr lang="en-GB" sz="2800" dirty="0">
                <a:solidFill>
                  <a:srgbClr val="C51B8A"/>
                </a:solidFill>
                <a:latin typeface="Arial" panose="020B0604020202020204" pitchFamily="34" charset="0"/>
                <a:ea typeface="Times New Roman" panose="02020603050405020304" pitchFamily="18" charset="0"/>
                <a:cs typeface="Arial" panose="020B0604020202020204" pitchFamily="34" charset="0"/>
              </a:rPr>
              <a:t>think this day is </a:t>
            </a:r>
            <a:r>
              <a:rPr lang="en-GB" sz="2800" dirty="0" smtClean="0">
                <a:solidFill>
                  <a:srgbClr val="C51B8A"/>
                </a:solidFill>
                <a:latin typeface="Arial" panose="020B0604020202020204" pitchFamily="34" charset="0"/>
                <a:ea typeface="Times New Roman" panose="02020603050405020304" pitchFamily="18" charset="0"/>
                <a:cs typeface="Arial" panose="020B0604020202020204" pitchFamily="34" charset="0"/>
              </a:rPr>
              <a:t>important.</a:t>
            </a:r>
            <a:endParaRPr lang="en-GB" sz="2800" dirty="0">
              <a:solidFill>
                <a:srgbClr val="C51B8A"/>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9B84E486-6C4F-4F1D-AD26-F8A53943E4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6754" y="3911042"/>
            <a:ext cx="2900962" cy="2175722"/>
          </a:xfrm>
          <a:prstGeom prst="rect">
            <a:avLst/>
          </a:prstGeom>
        </p:spPr>
      </p:pic>
    </p:spTree>
    <p:extLst>
      <p:ext uri="{BB962C8B-B14F-4D97-AF65-F5344CB8AC3E}">
        <p14:creationId xmlns:p14="http://schemas.microsoft.com/office/powerpoint/2010/main" val="2856593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us pray…</a:t>
            </a:r>
            <a:endParaRPr lang="en-GB" dirty="0"/>
          </a:p>
        </p:txBody>
      </p:sp>
      <p:sp>
        <p:nvSpPr>
          <p:cNvPr id="3" name="Rectangle 2"/>
          <p:cNvSpPr/>
          <p:nvPr/>
        </p:nvSpPr>
        <p:spPr>
          <a:xfrm>
            <a:off x="600363" y="1727200"/>
            <a:ext cx="7666181" cy="4524315"/>
          </a:xfrm>
          <a:prstGeom prst="rect">
            <a:avLst/>
          </a:prstGeom>
        </p:spPr>
        <p:txBody>
          <a:bodyPr wrap="square">
            <a:spAutoFit/>
          </a:bodyPr>
          <a:lstStyle/>
          <a:p>
            <a:r>
              <a:rPr lang="en-US" sz="3600" dirty="0">
                <a:solidFill>
                  <a:srgbClr val="202124"/>
                </a:solidFill>
                <a:latin typeface="arial" panose="020B0604020202020204" pitchFamily="34" charset="0"/>
              </a:rPr>
              <a:t>Lord God of heaven and earth, You revealed your Son to every nation by the light of a star. Bless our school/classroom And all who study and work here and those who visit us. Fill us with the light of Christ that our love for one another reflects your love for all peoples.</a:t>
            </a:r>
            <a:endParaRPr lang="en-GB" sz="3600" dirty="0"/>
          </a:p>
        </p:txBody>
      </p:sp>
    </p:spTree>
    <p:extLst>
      <p:ext uri="{BB962C8B-B14F-4D97-AF65-F5344CB8AC3E}">
        <p14:creationId xmlns:p14="http://schemas.microsoft.com/office/powerpoint/2010/main" val="2079741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1E231-F13A-48FF-B220-E3A559353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545" y="2620142"/>
            <a:ext cx="5219384" cy="3477986"/>
          </a:xfrm>
          <a:prstGeom prst="rect">
            <a:avLst/>
          </a:prstGeom>
        </p:spPr>
      </p:pic>
      <p:sp>
        <p:nvSpPr>
          <p:cNvPr id="3" name="Rectangle 2"/>
          <p:cNvSpPr/>
          <p:nvPr/>
        </p:nvSpPr>
        <p:spPr>
          <a:xfrm>
            <a:off x="2422408" y="1441660"/>
            <a:ext cx="4557658" cy="369332"/>
          </a:xfrm>
          <a:prstGeom prst="rect">
            <a:avLst/>
          </a:prstGeom>
        </p:spPr>
        <p:txBody>
          <a:bodyPr wrap="none">
            <a:spAutoFit/>
          </a:bodyPr>
          <a:lstStyle/>
          <a:p>
            <a:pPr algn="ctr" defTabSz="685800">
              <a:defRPr/>
            </a:pPr>
            <a:r>
              <a:rPr lang="en-GB" altLang="en-US" kern="0" dirty="0">
                <a:solidFill>
                  <a:srgbClr val="FF7F00"/>
                </a:solidFill>
                <a:latin typeface="Arial" panose="020B0604020202020204" pitchFamily="34" charset="0"/>
              </a:rPr>
              <a:t>The light of Christ has come into the world!</a:t>
            </a:r>
          </a:p>
        </p:txBody>
      </p:sp>
    </p:spTree>
    <p:extLst>
      <p:ext uri="{BB962C8B-B14F-4D97-AF65-F5344CB8AC3E}">
        <p14:creationId xmlns:p14="http://schemas.microsoft.com/office/powerpoint/2010/main" val="1202036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8FFA5A-1991-4EC2-8DAE-F50B8C5605A7}"/>
              </a:ext>
            </a:extLst>
          </p:cNvPr>
          <p:cNvSpPr>
            <a:spLocks/>
          </p:cNvSpPr>
          <p:nvPr/>
        </p:nvSpPr>
        <p:spPr>
          <a:xfrm>
            <a:off x="755650" y="1543050"/>
            <a:ext cx="7632700" cy="495300"/>
          </a:xfrm>
          <a:prstGeom prst="rect">
            <a:avLst/>
          </a:prstGeom>
          <a:solidFill>
            <a:schemeClr val="accent3">
              <a:lumMod val="60000"/>
              <a:lumOff val="40000"/>
            </a:schemeClr>
          </a:solidFill>
        </p:spPr>
        <p:txBody>
          <a:bodyPr lIns="108000" tIns="108000" rIns="108000" bIns="108000" anchor="ctr">
            <a:spAutoFit/>
          </a:bodyPr>
          <a:lstStyle/>
          <a:p>
            <a:pPr algn="ctr" eaLnBrk="1" fontAlgn="auto" hangingPunct="1">
              <a:spcBef>
                <a:spcPts val="0"/>
              </a:spcBef>
              <a:spcAft>
                <a:spcPts val="0"/>
              </a:spcAft>
              <a:defRPr/>
            </a:pPr>
            <a:r>
              <a:rPr lang="en-GB" dirty="0">
                <a:latin typeface="Twinkl" pitchFamily="50" charset="0"/>
              </a:rPr>
              <a:t>The word ‘epiphany’ comes from the verb ‘to appear’. </a:t>
            </a:r>
          </a:p>
        </p:txBody>
      </p:sp>
      <p:sp>
        <p:nvSpPr>
          <p:cNvPr id="9219" name="TextBox 1">
            <a:extLst>
              <a:ext uri="{FF2B5EF4-FFF2-40B4-BE49-F238E27FC236}">
                <a16:creationId xmlns:a16="http://schemas.microsoft.com/office/drawing/2014/main" id="{BCC19F77-4B75-4FB1-A045-A014C04AB449}"/>
              </a:ext>
            </a:extLst>
          </p:cNvPr>
          <p:cNvSpPr txBox="1">
            <a:spLocks noChangeArrowheads="1"/>
          </p:cNvSpPr>
          <p:nvPr/>
        </p:nvSpPr>
        <p:spPr bwMode="auto">
          <a:xfrm>
            <a:off x="755650" y="562755"/>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dirty="0">
                <a:solidFill>
                  <a:schemeClr val="tx1"/>
                </a:solidFill>
              </a:rPr>
              <a:t>The Meaning</a:t>
            </a:r>
          </a:p>
        </p:txBody>
      </p:sp>
      <p:sp>
        <p:nvSpPr>
          <p:cNvPr id="9221" name="Rectangle 6">
            <a:extLst>
              <a:ext uri="{FF2B5EF4-FFF2-40B4-BE49-F238E27FC236}">
                <a16:creationId xmlns:a16="http://schemas.microsoft.com/office/drawing/2014/main" id="{CAEE81BA-32EC-4959-B062-A0DF1B1557E2}"/>
              </a:ext>
            </a:extLst>
          </p:cNvPr>
          <p:cNvSpPr>
            <a:spLocks/>
          </p:cNvSpPr>
          <p:nvPr/>
        </p:nvSpPr>
        <p:spPr bwMode="auto">
          <a:xfrm>
            <a:off x="755650" y="2195513"/>
            <a:ext cx="7632700" cy="77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The feast of Epiphany is celebrating the Baby Jesus being seen or appearing, to the visitors who had travelled to see him.</a:t>
            </a:r>
          </a:p>
        </p:txBody>
      </p:sp>
      <p:pic>
        <p:nvPicPr>
          <p:cNvPr id="9222" name="Picture 7">
            <a:extLst>
              <a:ext uri="{FF2B5EF4-FFF2-40B4-BE49-F238E27FC236}">
                <a16:creationId xmlns:a16="http://schemas.microsoft.com/office/drawing/2014/main" id="{A7221EF9-9CCA-456B-9B52-17ED1945B761}"/>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bwMode="auto">
          <a:xfrm>
            <a:off x="2810445" y="3124900"/>
            <a:ext cx="3523109" cy="291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fade">
                                      <p:cBhvr>
                                        <p:cTn id="12" dur="500"/>
                                        <p:tgtEl>
                                          <p:spTgt spid="9221"/>
                                        </p:tgtEl>
                                      </p:cBhvr>
                                    </p:animEffect>
                                  </p:childTnLst>
                                </p:cTn>
                              </p:par>
                              <p:par>
                                <p:cTn id="13" presetID="10" presetClass="entr" presetSubtype="0" fill="hold" nodeType="with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fade">
                                      <p:cBhvr>
                                        <p:cTn id="15"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2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id="{75D82AFD-3184-43BE-8DC1-83DB3CF292AF}"/>
              </a:ext>
            </a:extLst>
          </p:cNvPr>
          <p:cNvSpPr>
            <a:spLocks/>
          </p:cNvSpPr>
          <p:nvPr/>
        </p:nvSpPr>
        <p:spPr bwMode="auto">
          <a:xfrm>
            <a:off x="755650" y="1358900"/>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So, who were these visitors?</a:t>
            </a:r>
          </a:p>
        </p:txBody>
      </p:sp>
      <p:sp>
        <p:nvSpPr>
          <p:cNvPr id="10243" name="TextBox 1">
            <a:extLst>
              <a:ext uri="{FF2B5EF4-FFF2-40B4-BE49-F238E27FC236}">
                <a16:creationId xmlns:a16="http://schemas.microsoft.com/office/drawing/2014/main" id="{A28E9C0B-C4EF-48D6-9E98-73B3F883FD79}"/>
              </a:ext>
            </a:extLst>
          </p:cNvPr>
          <p:cNvSpPr txBox="1">
            <a:spLocks noChangeArrowheads="1"/>
          </p:cNvSpPr>
          <p:nvPr/>
        </p:nvSpPr>
        <p:spPr bwMode="auto">
          <a:xfrm>
            <a:off x="755650" y="555223"/>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dirty="0">
                <a:solidFill>
                  <a:schemeClr val="tx1"/>
                </a:solidFill>
              </a:rPr>
              <a:t>The Visitors</a:t>
            </a:r>
          </a:p>
        </p:txBody>
      </p:sp>
      <p:grpSp>
        <p:nvGrpSpPr>
          <p:cNvPr id="12" name="Group 11">
            <a:extLst>
              <a:ext uri="{FF2B5EF4-FFF2-40B4-BE49-F238E27FC236}">
                <a16:creationId xmlns:a16="http://schemas.microsoft.com/office/drawing/2014/main" id="{809D5EC1-2462-483C-898D-EBFD3BBB66FA}"/>
              </a:ext>
            </a:extLst>
          </p:cNvPr>
          <p:cNvGrpSpPr>
            <a:grpSpLocks/>
          </p:cNvGrpSpPr>
          <p:nvPr/>
        </p:nvGrpSpPr>
        <p:grpSpPr bwMode="auto">
          <a:xfrm>
            <a:off x="755650" y="1739487"/>
            <a:ext cx="7632700" cy="2064769"/>
            <a:chOff x="755650" y="1739585"/>
            <a:chExt cx="7632700" cy="2064465"/>
          </a:xfrm>
          <a:solidFill>
            <a:srgbClr val="A7DCFD"/>
          </a:solidFill>
        </p:grpSpPr>
        <p:sp>
          <p:nvSpPr>
            <p:cNvPr id="9" name="Rectangle 8">
              <a:extLst>
                <a:ext uri="{FF2B5EF4-FFF2-40B4-BE49-F238E27FC236}">
                  <a16:creationId xmlns:a16="http://schemas.microsoft.com/office/drawing/2014/main" id="{F65A8591-B16F-4558-8411-0DD71F66B89D}"/>
                </a:ext>
              </a:extLst>
            </p:cNvPr>
            <p:cNvSpPr/>
            <p:nvPr/>
          </p:nvSpPr>
          <p:spPr>
            <a:xfrm>
              <a:off x="755650" y="1922534"/>
              <a:ext cx="7632700" cy="16920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50" name="Rectangle 6">
              <a:extLst>
                <a:ext uri="{FF2B5EF4-FFF2-40B4-BE49-F238E27FC236}">
                  <a16:creationId xmlns:a16="http://schemas.microsoft.com/office/drawing/2014/main" id="{5AF50F24-44B6-4281-98CB-31390A52677A}"/>
                </a:ext>
              </a:extLst>
            </p:cNvPr>
            <p:cNvSpPr>
              <a:spLocks/>
            </p:cNvSpPr>
            <p:nvPr/>
          </p:nvSpPr>
          <p:spPr bwMode="auto">
            <a:xfrm>
              <a:off x="784481" y="1739585"/>
              <a:ext cx="5064383" cy="20644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dirty="0">
                  <a:solidFill>
                    <a:schemeClr val="tx1"/>
                  </a:solidFill>
                </a:rPr>
                <a:t>A long, long way away, there were some wise men studying the stars with their telescopes.</a:t>
              </a:r>
            </a:p>
            <a:p>
              <a:pPr algn="ctr" eaLnBrk="1" hangingPunct="1">
                <a:lnSpc>
                  <a:spcPct val="100000"/>
                </a:lnSpc>
                <a:spcBef>
                  <a:spcPct val="0"/>
                </a:spcBef>
                <a:buFontTx/>
                <a:buNone/>
              </a:pPr>
              <a:endParaRPr lang="en-GB" altLang="en-US" sz="2000" dirty="0">
                <a:solidFill>
                  <a:schemeClr val="tx1"/>
                </a:solidFill>
              </a:endParaRPr>
            </a:p>
            <a:p>
              <a:pPr algn="ctr" eaLnBrk="1" hangingPunct="1">
                <a:lnSpc>
                  <a:spcPct val="100000"/>
                </a:lnSpc>
                <a:spcBef>
                  <a:spcPct val="0"/>
                </a:spcBef>
                <a:buFontTx/>
                <a:buNone/>
              </a:pPr>
              <a:r>
                <a:rPr lang="en-GB" altLang="en-US" sz="2000" dirty="0">
                  <a:solidFill>
                    <a:schemeClr val="tx1"/>
                  </a:solidFill>
                </a:rPr>
                <a:t>One night, they saw a very interesting star. Very interesting indeed!</a:t>
              </a:r>
            </a:p>
          </p:txBody>
        </p:sp>
      </p:grpSp>
      <p:sp>
        <p:nvSpPr>
          <p:cNvPr id="10248" name="Rectangle 7">
            <a:extLst>
              <a:ext uri="{FF2B5EF4-FFF2-40B4-BE49-F238E27FC236}">
                <a16:creationId xmlns:a16="http://schemas.microsoft.com/office/drawing/2014/main" id="{B06BDEA2-3EA2-4309-B4D8-89BF597015D0}"/>
              </a:ext>
            </a:extLst>
          </p:cNvPr>
          <p:cNvSpPr>
            <a:spLocks/>
          </p:cNvSpPr>
          <p:nvPr/>
        </p:nvSpPr>
        <p:spPr bwMode="auto">
          <a:xfrm>
            <a:off x="555194" y="3716171"/>
            <a:ext cx="5094995" cy="218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3200" dirty="0">
                <a:solidFill>
                  <a:schemeClr val="tx1"/>
                </a:solidFill>
              </a:rPr>
              <a:t>These men lived in the east, and were possibly from Persia, which is now called Iran.</a:t>
            </a:r>
          </a:p>
        </p:txBody>
      </p:sp>
      <p:grpSp>
        <p:nvGrpSpPr>
          <p:cNvPr id="8" name="Group 7">
            <a:extLst>
              <a:ext uri="{FF2B5EF4-FFF2-40B4-BE49-F238E27FC236}">
                <a16:creationId xmlns:a16="http://schemas.microsoft.com/office/drawing/2014/main" id="{DA09AE01-77F1-455E-93F7-BD4303B8282B}"/>
              </a:ext>
            </a:extLst>
          </p:cNvPr>
          <p:cNvGrpSpPr/>
          <p:nvPr/>
        </p:nvGrpSpPr>
        <p:grpSpPr>
          <a:xfrm>
            <a:off x="5516277" y="1619308"/>
            <a:ext cx="3029003" cy="3268665"/>
            <a:chOff x="5516277" y="1619308"/>
            <a:chExt cx="3029003" cy="3268665"/>
          </a:xfrm>
        </p:grpSpPr>
        <p:pic>
          <p:nvPicPr>
            <p:cNvPr id="3" name="Picture 2" descr="A picture containing drawing, sign&#10;&#10;Description automatically generated">
              <a:extLst>
                <a:ext uri="{FF2B5EF4-FFF2-40B4-BE49-F238E27FC236}">
                  <a16:creationId xmlns:a16="http://schemas.microsoft.com/office/drawing/2014/main" id="{3B5541CD-2135-42AD-8AB5-8AC78F64DB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18178" y="1619308"/>
              <a:ext cx="1359114" cy="3033773"/>
            </a:xfrm>
            <a:prstGeom prst="rect">
              <a:avLst/>
            </a:prstGeom>
          </p:spPr>
        </p:pic>
        <p:pic>
          <p:nvPicPr>
            <p:cNvPr id="5" name="Picture 4" descr="A picture containing window&#10;&#10;Description automatically generated">
              <a:extLst>
                <a:ext uri="{FF2B5EF4-FFF2-40B4-BE49-F238E27FC236}">
                  <a16:creationId xmlns:a16="http://schemas.microsoft.com/office/drawing/2014/main" id="{CF0B0145-D006-4395-B676-E4DDA65DCE7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16277" y="1854200"/>
              <a:ext cx="1555435" cy="3033773"/>
            </a:xfrm>
            <a:prstGeom prst="rect">
              <a:avLst/>
            </a:prstGeom>
          </p:spPr>
        </p:pic>
        <p:pic>
          <p:nvPicPr>
            <p:cNvPr id="7" name="Picture 6" descr="A picture containing monitor, table, person, shirt&#10;&#10;Description automatically generated">
              <a:extLst>
                <a:ext uri="{FF2B5EF4-FFF2-40B4-BE49-F238E27FC236}">
                  <a16:creationId xmlns:a16="http://schemas.microsoft.com/office/drawing/2014/main" id="{8F869918-8DE4-4291-BE43-CAC5C75222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78503" y="1854200"/>
              <a:ext cx="1266777" cy="303377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248"/>
                                        </p:tgtEl>
                                        <p:attrNameLst>
                                          <p:attrName>style.visibility</p:attrName>
                                        </p:attrNameLst>
                                      </p:cBhvr>
                                      <p:to>
                                        <p:strVal val="visible"/>
                                      </p:to>
                                    </p:set>
                                    <p:animEffect transition="in" filter="fade">
                                      <p:cBhvr>
                                        <p:cTn id="21"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a:extLst>
              <a:ext uri="{FF2B5EF4-FFF2-40B4-BE49-F238E27FC236}">
                <a16:creationId xmlns:a16="http://schemas.microsoft.com/office/drawing/2014/main" id="{2A22CA73-C6BB-45FD-9F36-4E22197CE1BB}"/>
              </a:ext>
            </a:extLst>
          </p:cNvPr>
          <p:cNvSpPr txBox="1">
            <a:spLocks noChangeArrowheads="1"/>
          </p:cNvSpPr>
          <p:nvPr/>
        </p:nvSpPr>
        <p:spPr bwMode="auto">
          <a:xfrm>
            <a:off x="755650" y="551052"/>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dirty="0">
                <a:solidFill>
                  <a:schemeClr val="tx1"/>
                </a:solidFill>
              </a:rPr>
              <a:t>The Star</a:t>
            </a:r>
          </a:p>
        </p:txBody>
      </p:sp>
      <p:grpSp>
        <p:nvGrpSpPr>
          <p:cNvPr id="2" name="Group 1">
            <a:extLst>
              <a:ext uri="{FF2B5EF4-FFF2-40B4-BE49-F238E27FC236}">
                <a16:creationId xmlns:a16="http://schemas.microsoft.com/office/drawing/2014/main" id="{3A1CB8E1-205E-4852-BFD6-0B03D7FF8554}"/>
              </a:ext>
            </a:extLst>
          </p:cNvPr>
          <p:cNvGrpSpPr/>
          <p:nvPr/>
        </p:nvGrpSpPr>
        <p:grpSpPr>
          <a:xfrm>
            <a:off x="755650" y="2355850"/>
            <a:ext cx="7632700" cy="1766888"/>
            <a:chOff x="755650" y="2355850"/>
            <a:chExt cx="7632700" cy="1766888"/>
          </a:xfrm>
          <a:solidFill>
            <a:srgbClr val="A7DCFD"/>
          </a:solidFill>
        </p:grpSpPr>
        <p:sp>
          <p:nvSpPr>
            <p:cNvPr id="12" name="Rectangle 11">
              <a:extLst>
                <a:ext uri="{FF2B5EF4-FFF2-40B4-BE49-F238E27FC236}">
                  <a16:creationId xmlns:a16="http://schemas.microsoft.com/office/drawing/2014/main" id="{F46B2B7D-F730-4348-9647-94D6568117FA}"/>
                </a:ext>
              </a:extLst>
            </p:cNvPr>
            <p:cNvSpPr/>
            <p:nvPr/>
          </p:nvSpPr>
          <p:spPr bwMode="auto">
            <a:xfrm>
              <a:off x="755650" y="2355850"/>
              <a:ext cx="7632700" cy="1766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71" name="Rectangle 6">
              <a:extLst>
                <a:ext uri="{FF2B5EF4-FFF2-40B4-BE49-F238E27FC236}">
                  <a16:creationId xmlns:a16="http://schemas.microsoft.com/office/drawing/2014/main" id="{10AB688D-79CD-4758-83E6-CF0EB35FF97B}"/>
                </a:ext>
              </a:extLst>
            </p:cNvPr>
            <p:cNvSpPr>
              <a:spLocks/>
            </p:cNvSpPr>
            <p:nvPr/>
          </p:nvSpPr>
          <p:spPr bwMode="auto">
            <a:xfrm>
              <a:off x="4226011" y="2576411"/>
              <a:ext cx="4003589" cy="1326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The writings told them that one day there would be a great star and the star would mean that a new king had been born.</a:t>
              </a:r>
            </a:p>
          </p:txBody>
        </p:sp>
      </p:grpSp>
      <p:pic>
        <p:nvPicPr>
          <p:cNvPr id="11272" name="Picture 3">
            <a:extLst>
              <a:ext uri="{FF2B5EF4-FFF2-40B4-BE49-F238E27FC236}">
                <a16:creationId xmlns:a16="http://schemas.microsoft.com/office/drawing/2014/main" id="{765404B3-61D0-44E7-9FB3-0CDA79CED5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612" y="2222500"/>
            <a:ext cx="3534204"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10">
            <a:extLst>
              <a:ext uri="{FF2B5EF4-FFF2-40B4-BE49-F238E27FC236}">
                <a16:creationId xmlns:a16="http://schemas.microsoft.com/office/drawing/2014/main" id="{4E8296A5-0A65-4648-97DD-A01AD4032AD4}"/>
              </a:ext>
            </a:extLst>
          </p:cNvPr>
          <p:cNvSpPr>
            <a:spLocks/>
          </p:cNvSpPr>
          <p:nvPr/>
        </p:nvSpPr>
        <p:spPr bwMode="auto">
          <a:xfrm>
            <a:off x="755650" y="1341438"/>
            <a:ext cx="7632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The Wise Men were very clever, and understood the religious writings that had been written many years before.</a:t>
            </a:r>
          </a:p>
        </p:txBody>
      </p:sp>
      <p:sp>
        <p:nvSpPr>
          <p:cNvPr id="13" name="Rectangle 12">
            <a:extLst>
              <a:ext uri="{FF2B5EF4-FFF2-40B4-BE49-F238E27FC236}">
                <a16:creationId xmlns:a16="http://schemas.microsoft.com/office/drawing/2014/main" id="{C9A327EE-E5C6-466A-B78A-598F2E859F97}"/>
              </a:ext>
            </a:extLst>
          </p:cNvPr>
          <p:cNvSpPr>
            <a:spLocks/>
          </p:cNvSpPr>
          <p:nvPr/>
        </p:nvSpPr>
        <p:spPr bwMode="auto">
          <a:xfrm>
            <a:off x="4356958" y="4684713"/>
            <a:ext cx="4032250" cy="1049338"/>
          </a:xfrm>
          <a:prstGeom prst="rect">
            <a:avLst/>
          </a:prstGeom>
          <a:solidFill>
            <a:srgbClr val="CFE09B"/>
          </a:solidFill>
          <a:ln w="25400">
            <a:noFill/>
            <a:miter lim="800000"/>
            <a:headEnd/>
            <a:tailEnd/>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So, the men decided to pack up their belongings, and follow the star to wherever it led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272"/>
                                        </p:tgtEl>
                                        <p:attrNameLst>
                                          <p:attrName>style.visibility</p:attrName>
                                        </p:attrNameLst>
                                      </p:cBhvr>
                                      <p:to>
                                        <p:strVal val="visible"/>
                                      </p:to>
                                    </p:set>
                                    <p:animEffect transition="in" filter="fade">
                                      <p:cBhvr>
                                        <p:cTn id="16" dur="500"/>
                                        <p:tgtEl>
                                          <p:spTgt spid="11272"/>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1272"/>
                                        </p:tgtEl>
                                      </p:cBhvr>
                                    </p:animEffect>
                                    <p:animScale>
                                      <p:cBhvr>
                                        <p:cTn id="19" dur="250" autoRev="1" fill="hold"/>
                                        <p:tgtEl>
                                          <p:spTgt spid="11272"/>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47566E3D-65A1-4573-92C2-A7A70A7C2646}"/>
              </a:ext>
            </a:extLst>
          </p:cNvPr>
          <p:cNvSpPr>
            <a:spLocks/>
          </p:cNvSpPr>
          <p:nvPr/>
        </p:nvSpPr>
        <p:spPr bwMode="auto">
          <a:xfrm>
            <a:off x="755650" y="1433539"/>
            <a:ext cx="7632700" cy="49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The journey would have been very long.</a:t>
            </a:r>
          </a:p>
        </p:txBody>
      </p:sp>
      <p:sp>
        <p:nvSpPr>
          <p:cNvPr id="12291" name="TextBox 1">
            <a:extLst>
              <a:ext uri="{FF2B5EF4-FFF2-40B4-BE49-F238E27FC236}">
                <a16:creationId xmlns:a16="http://schemas.microsoft.com/office/drawing/2014/main" id="{864215A6-EF24-4186-9988-455493E7F01B}"/>
              </a:ext>
            </a:extLst>
          </p:cNvPr>
          <p:cNvSpPr txBox="1">
            <a:spLocks noChangeArrowheads="1"/>
          </p:cNvSpPr>
          <p:nvPr/>
        </p:nvSpPr>
        <p:spPr bwMode="auto">
          <a:xfrm>
            <a:off x="755650" y="549275"/>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dirty="0">
                <a:solidFill>
                  <a:schemeClr val="tx1"/>
                </a:solidFill>
              </a:rPr>
              <a:t>The Journey</a:t>
            </a:r>
          </a:p>
        </p:txBody>
      </p:sp>
      <p:sp>
        <p:nvSpPr>
          <p:cNvPr id="2" name="Rectangle 1">
            <a:extLst>
              <a:ext uri="{FF2B5EF4-FFF2-40B4-BE49-F238E27FC236}">
                <a16:creationId xmlns:a16="http://schemas.microsoft.com/office/drawing/2014/main" id="{BA914402-DB24-47A8-A571-77935959C101}"/>
              </a:ext>
            </a:extLst>
          </p:cNvPr>
          <p:cNvSpPr/>
          <p:nvPr/>
        </p:nvSpPr>
        <p:spPr>
          <a:xfrm>
            <a:off x="3810001" y="2762250"/>
            <a:ext cx="4578350" cy="1028700"/>
          </a:xfrm>
          <a:prstGeom prst="rect">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dirty="0">
                <a:solidFill>
                  <a:schemeClr val="tx1"/>
                </a:solidFill>
              </a:rPr>
              <a:t>They probably travelled on camels, across deserts and over mountains.</a:t>
            </a:r>
          </a:p>
        </p:txBody>
      </p:sp>
      <p:sp>
        <p:nvSpPr>
          <p:cNvPr id="6" name="Rectangle 5">
            <a:extLst>
              <a:ext uri="{FF2B5EF4-FFF2-40B4-BE49-F238E27FC236}">
                <a16:creationId xmlns:a16="http://schemas.microsoft.com/office/drawing/2014/main" id="{0DD70DC5-F587-4BCD-A610-5CCC623AF1F1}"/>
              </a:ext>
            </a:extLst>
          </p:cNvPr>
          <p:cNvSpPr/>
          <p:nvPr/>
        </p:nvSpPr>
        <p:spPr>
          <a:xfrm>
            <a:off x="3028950" y="4340226"/>
            <a:ext cx="5359399" cy="1028700"/>
          </a:xfrm>
          <a:prstGeom prst="rect">
            <a:avLst/>
          </a:prstGeom>
          <a:solidFill>
            <a:srgbClr val="F0D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00000"/>
              </a:lnSpc>
              <a:spcBef>
                <a:spcPct val="0"/>
              </a:spcBef>
              <a:buFontTx/>
              <a:buNone/>
            </a:pPr>
            <a:r>
              <a:rPr lang="en-GB" altLang="en-US" dirty="0">
                <a:solidFill>
                  <a:schemeClr val="tx1"/>
                </a:solidFill>
              </a:rPr>
              <a:t>The star led them to the town of Bethlehem </a:t>
            </a:r>
            <a:br>
              <a:rPr lang="en-GB" altLang="en-US" dirty="0">
                <a:solidFill>
                  <a:schemeClr val="tx1"/>
                </a:solidFill>
              </a:rPr>
            </a:br>
            <a:r>
              <a:rPr lang="en-GB" altLang="en-US" dirty="0">
                <a:solidFill>
                  <a:schemeClr val="tx1"/>
                </a:solidFill>
              </a:rPr>
              <a:t>in Israel.</a:t>
            </a:r>
          </a:p>
        </p:txBody>
      </p:sp>
      <p:pic>
        <p:nvPicPr>
          <p:cNvPr id="12292" name="Picture 3">
            <a:extLst>
              <a:ext uri="{FF2B5EF4-FFF2-40B4-BE49-F238E27FC236}">
                <a16:creationId xmlns:a16="http://schemas.microsoft.com/office/drawing/2014/main" id="{DA4BBF74-A881-4064-A601-9532A788FA9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bwMode="auto">
          <a:xfrm>
            <a:off x="994549" y="2105026"/>
            <a:ext cx="3682328"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500"/>
                                        <p:tgtEl>
                                          <p:spTgt spid="1229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2188F7-19A8-4163-8A7C-4B452E51F621}"/>
              </a:ext>
            </a:extLst>
          </p:cNvPr>
          <p:cNvSpPr>
            <a:spLocks/>
          </p:cNvSpPr>
          <p:nvPr/>
        </p:nvSpPr>
        <p:spPr>
          <a:xfrm>
            <a:off x="755650" y="1465263"/>
            <a:ext cx="7632700" cy="771525"/>
          </a:xfrm>
          <a:prstGeom prst="rect">
            <a:avLst/>
          </a:prstGeom>
          <a:solidFill>
            <a:schemeClr val="accent5">
              <a:lumMod val="40000"/>
              <a:lumOff val="60000"/>
            </a:schemeClr>
          </a:solidFill>
        </p:spPr>
        <p:txBody>
          <a:bodyPr lIns="108000" tIns="108000" rIns="108000" bIns="108000" anchor="ctr">
            <a:spAutoFit/>
          </a:bodyPr>
          <a:lstStyle/>
          <a:p>
            <a:pPr algn="ctr" eaLnBrk="1" fontAlgn="auto" hangingPunct="1">
              <a:spcBef>
                <a:spcPts val="0"/>
              </a:spcBef>
              <a:spcAft>
                <a:spcPts val="0"/>
              </a:spcAft>
              <a:defRPr/>
            </a:pPr>
            <a:r>
              <a:rPr lang="en-GB" dirty="0">
                <a:latin typeface="Twinkl" pitchFamily="50" charset="0"/>
              </a:rPr>
              <a:t>The star came to rest over the place where Jesus was, and the Wise Men brought expensive gifts for him and worshipped the new king.</a:t>
            </a:r>
          </a:p>
        </p:txBody>
      </p:sp>
      <p:sp>
        <p:nvSpPr>
          <p:cNvPr id="13315" name="TextBox 1">
            <a:extLst>
              <a:ext uri="{FF2B5EF4-FFF2-40B4-BE49-F238E27FC236}">
                <a16:creationId xmlns:a16="http://schemas.microsoft.com/office/drawing/2014/main" id="{ADBDEFDC-94BA-418D-940C-F7FAA2B9BA46}"/>
              </a:ext>
            </a:extLst>
          </p:cNvPr>
          <p:cNvSpPr txBox="1">
            <a:spLocks noChangeArrowheads="1"/>
          </p:cNvSpPr>
          <p:nvPr/>
        </p:nvSpPr>
        <p:spPr bwMode="auto">
          <a:xfrm>
            <a:off x="755650" y="554295"/>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dirty="0">
                <a:solidFill>
                  <a:schemeClr val="tx1"/>
                </a:solidFill>
              </a:rPr>
              <a:t>The Gifts</a:t>
            </a:r>
          </a:p>
        </p:txBody>
      </p:sp>
      <p:sp>
        <p:nvSpPr>
          <p:cNvPr id="7" name="Rectangle 6">
            <a:extLst>
              <a:ext uri="{FF2B5EF4-FFF2-40B4-BE49-F238E27FC236}">
                <a16:creationId xmlns:a16="http://schemas.microsoft.com/office/drawing/2014/main" id="{F9A3AED9-08BD-4846-9E34-7C3D9DC3229C}"/>
              </a:ext>
            </a:extLst>
          </p:cNvPr>
          <p:cNvSpPr>
            <a:spLocks/>
          </p:cNvSpPr>
          <p:nvPr/>
        </p:nvSpPr>
        <p:spPr bwMode="auto">
          <a:xfrm>
            <a:off x="755650" y="2635250"/>
            <a:ext cx="38163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The Bible never mentions how many wise men there were, but because there were three gifts, people often think there must have been three wise men.</a:t>
            </a:r>
          </a:p>
        </p:txBody>
      </p:sp>
      <p:grpSp>
        <p:nvGrpSpPr>
          <p:cNvPr id="13320" name="Group 10">
            <a:extLst>
              <a:ext uri="{FF2B5EF4-FFF2-40B4-BE49-F238E27FC236}">
                <a16:creationId xmlns:a16="http://schemas.microsoft.com/office/drawing/2014/main" id="{38137DB0-326E-4880-9C0B-791420D6A123}"/>
              </a:ext>
            </a:extLst>
          </p:cNvPr>
          <p:cNvGrpSpPr>
            <a:grpSpLocks/>
          </p:cNvGrpSpPr>
          <p:nvPr/>
        </p:nvGrpSpPr>
        <p:grpSpPr bwMode="auto">
          <a:xfrm>
            <a:off x="5016763" y="5214694"/>
            <a:ext cx="3256008" cy="874956"/>
            <a:chOff x="5016843" y="5214550"/>
            <a:chExt cx="3256176" cy="874981"/>
          </a:xfrm>
        </p:grpSpPr>
        <p:sp>
          <p:nvSpPr>
            <p:cNvPr id="9" name="Rectangle 8">
              <a:extLst>
                <a:ext uri="{FF2B5EF4-FFF2-40B4-BE49-F238E27FC236}">
                  <a16:creationId xmlns:a16="http://schemas.microsoft.com/office/drawing/2014/main" id="{F90F130E-BE10-425B-B546-DAC63999396C}"/>
                </a:ext>
              </a:extLst>
            </p:cNvPr>
            <p:cNvSpPr/>
            <p:nvPr/>
          </p:nvSpPr>
          <p:spPr>
            <a:xfrm>
              <a:off x="5016580" y="5214794"/>
              <a:ext cx="3256131" cy="87473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2" name="Rectangle 7">
              <a:extLst>
                <a:ext uri="{FF2B5EF4-FFF2-40B4-BE49-F238E27FC236}">
                  <a16:creationId xmlns:a16="http://schemas.microsoft.com/office/drawing/2014/main" id="{7DC701E3-8E6B-41FB-BEF0-8077B7F67AA0}"/>
                </a:ext>
              </a:extLst>
            </p:cNvPr>
            <p:cNvSpPr>
              <a:spLocks noChangeArrowheads="1"/>
            </p:cNvSpPr>
            <p:nvPr/>
          </p:nvSpPr>
          <p:spPr bwMode="auto">
            <a:xfrm>
              <a:off x="5162593" y="5336864"/>
              <a:ext cx="2964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The gifts were gold, frankincense and myrrh.</a:t>
              </a:r>
            </a:p>
          </p:txBody>
        </p:sp>
      </p:grpSp>
      <p:sp>
        <p:nvSpPr>
          <p:cNvPr id="10" name="Rectangle 9">
            <a:extLst>
              <a:ext uri="{FF2B5EF4-FFF2-40B4-BE49-F238E27FC236}">
                <a16:creationId xmlns:a16="http://schemas.microsoft.com/office/drawing/2014/main" id="{F08C291B-672B-4EE1-9CF6-BF181B21CEDA}"/>
              </a:ext>
            </a:extLst>
          </p:cNvPr>
          <p:cNvSpPr>
            <a:spLocks/>
          </p:cNvSpPr>
          <p:nvPr/>
        </p:nvSpPr>
        <p:spPr bwMode="auto">
          <a:xfrm>
            <a:off x="755650" y="4767263"/>
            <a:ext cx="3816350" cy="1325562"/>
          </a:xfrm>
          <a:prstGeom prst="rect">
            <a:avLst/>
          </a:prstGeom>
          <a:solidFill>
            <a:srgbClr val="CFE09B"/>
          </a:solidFill>
          <a:ln w="25400">
            <a:noFill/>
            <a:miter lim="800000"/>
            <a:headEnd/>
            <a:tailEnd/>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chemeClr val="tx1"/>
                </a:solidFill>
              </a:rPr>
              <a:t>Did you know?</a:t>
            </a:r>
          </a:p>
          <a:p>
            <a:pPr algn="ctr" eaLnBrk="1" hangingPunct="1">
              <a:lnSpc>
                <a:spcPct val="100000"/>
              </a:lnSpc>
              <a:spcBef>
                <a:spcPct val="0"/>
              </a:spcBef>
              <a:buFontTx/>
              <a:buNone/>
            </a:pPr>
            <a:r>
              <a:rPr lang="en-GB" altLang="en-US">
                <a:solidFill>
                  <a:schemeClr val="tx1"/>
                </a:solidFill>
              </a:rPr>
              <a:t>The Wise Men are sometimes called the Three Kings because of the expensive gifts they brought.</a:t>
            </a:r>
          </a:p>
        </p:txBody>
      </p:sp>
      <p:pic>
        <p:nvPicPr>
          <p:cNvPr id="3" name="Picture 2" descr="Diagram&#10;&#10;Description automatically generated">
            <a:extLst>
              <a:ext uri="{FF2B5EF4-FFF2-40B4-BE49-F238E27FC236}">
                <a16:creationId xmlns:a16="http://schemas.microsoft.com/office/drawing/2014/main" id="{8FBBE2E9-7231-48A8-9C77-C3783443C5F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00160" y="2420356"/>
            <a:ext cx="3548490" cy="268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320"/>
                                        </p:tgtEl>
                                        <p:attrNameLst>
                                          <p:attrName>style.visibility</p:attrName>
                                        </p:attrNameLst>
                                      </p:cBhvr>
                                      <p:to>
                                        <p:strVal val="visible"/>
                                      </p:to>
                                    </p:set>
                                    <p:animEffect transition="in" filter="wipe(up)">
                                      <p:cBhvr>
                                        <p:cTn id="16" dur="500"/>
                                        <p:tgtEl>
                                          <p:spTgt spid="133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639469-3DA0-4414-A01D-B8A10AAE85EF}"/>
              </a:ext>
            </a:extLst>
          </p:cNvPr>
          <p:cNvSpPr>
            <a:spLocks/>
          </p:cNvSpPr>
          <p:nvPr/>
        </p:nvSpPr>
        <p:spPr bwMode="auto">
          <a:xfrm>
            <a:off x="480060" y="1739900"/>
            <a:ext cx="4495165" cy="771525"/>
          </a:xfrm>
          <a:prstGeom prst="rect">
            <a:avLst/>
          </a:prstGeom>
          <a:solidFill>
            <a:srgbClr val="F0DD85"/>
          </a:solidFill>
          <a:ln w="25400">
            <a:noFill/>
            <a:miter lim="800000"/>
            <a:headEnd/>
            <a:tailEnd/>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The Feast of Epiphany is celebrated in churches, usually on the 6th January. </a:t>
            </a:r>
          </a:p>
        </p:txBody>
      </p:sp>
      <p:sp>
        <p:nvSpPr>
          <p:cNvPr id="14339" name="TextBox 1">
            <a:extLst>
              <a:ext uri="{FF2B5EF4-FFF2-40B4-BE49-F238E27FC236}">
                <a16:creationId xmlns:a16="http://schemas.microsoft.com/office/drawing/2014/main" id="{456624AC-8BE9-48C7-83F6-F62043DF560B}"/>
              </a:ext>
            </a:extLst>
          </p:cNvPr>
          <p:cNvSpPr txBox="1">
            <a:spLocks noChangeArrowheads="1"/>
          </p:cNvSpPr>
          <p:nvPr/>
        </p:nvSpPr>
        <p:spPr bwMode="auto">
          <a:xfrm>
            <a:off x="755650" y="552466"/>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dirty="0">
                <a:solidFill>
                  <a:schemeClr val="tx1"/>
                </a:solidFill>
              </a:rPr>
              <a:t>The Feast of Epiphany</a:t>
            </a:r>
          </a:p>
        </p:txBody>
      </p:sp>
      <p:pic>
        <p:nvPicPr>
          <p:cNvPr id="14340" name="Picture 2">
            <a:extLst>
              <a:ext uri="{FF2B5EF4-FFF2-40B4-BE49-F238E27FC236}">
                <a16:creationId xmlns:a16="http://schemas.microsoft.com/office/drawing/2014/main" id="{89E5AB23-3ACA-4E5E-B53C-5DA401AA46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7813" y="1392238"/>
            <a:ext cx="42037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3B7A8A4-8005-4C93-A9F1-181306EE741E}"/>
              </a:ext>
            </a:extLst>
          </p:cNvPr>
          <p:cNvSpPr>
            <a:spLocks/>
          </p:cNvSpPr>
          <p:nvPr/>
        </p:nvSpPr>
        <p:spPr>
          <a:xfrm>
            <a:off x="755650" y="5597525"/>
            <a:ext cx="7632700" cy="495300"/>
          </a:xfrm>
          <a:prstGeom prst="rect">
            <a:avLst/>
          </a:prstGeom>
          <a:solidFill>
            <a:schemeClr val="accent5">
              <a:lumMod val="40000"/>
              <a:lumOff val="60000"/>
            </a:schemeClr>
          </a:solidFill>
        </p:spPr>
        <p:txBody>
          <a:bodyPr lIns="108000" tIns="108000" rIns="108000" bIns="108000" anchor="ctr">
            <a:spAutoFit/>
          </a:bodyPr>
          <a:lstStyle/>
          <a:p>
            <a:pPr algn="ctr" eaLnBrk="1" fontAlgn="auto" hangingPunct="1">
              <a:spcBef>
                <a:spcPts val="0"/>
              </a:spcBef>
              <a:spcAft>
                <a:spcPts val="0"/>
              </a:spcAft>
              <a:defRPr/>
            </a:pPr>
            <a:r>
              <a:rPr lang="en-GB" dirty="0">
                <a:latin typeface="Twinkl" pitchFamily="50" charset="0"/>
              </a:rPr>
              <a:t>Epiphany is also known as Three Kings’ 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40"/>
                                        </p:tgtEl>
                                        <p:attrNameLst>
                                          <p:attrName>style.visibility</p:attrName>
                                        </p:attrNameLst>
                                      </p:cBhvr>
                                      <p:to>
                                        <p:strVal val="visible"/>
                                      </p:to>
                                    </p:set>
                                    <p:animEffect transition="in" filter="fade">
                                      <p:cBhvr>
                                        <p:cTn id="11" dur="500"/>
                                        <p:tgtEl>
                                          <p:spTgt spid="143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926" y="2520132"/>
            <a:ext cx="8220075" cy="994306"/>
          </a:xfrm>
        </p:spPr>
        <p:txBody>
          <a:bodyPr/>
          <a:lstStyle/>
          <a:p>
            <a:r>
              <a:rPr lang="en-GB" dirty="0"/>
              <a:t>In the gospel of </a:t>
            </a:r>
            <a:r>
              <a:rPr lang="en-GB" dirty="0" smtClean="0"/>
              <a:t>Mark, </a:t>
            </a:r>
            <a:r>
              <a:rPr lang="en-GB" dirty="0"/>
              <a:t>we hear the story of how some wise men from another part of the world were led by a star and travelled the long journey to Bethlehem, looking for Jesus. </a:t>
            </a:r>
          </a:p>
        </p:txBody>
      </p:sp>
    </p:spTree>
    <p:extLst>
      <p:ext uri="{BB962C8B-B14F-4D97-AF65-F5344CB8AC3E}">
        <p14:creationId xmlns:p14="http://schemas.microsoft.com/office/powerpoint/2010/main" val="27416390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1591</TotalTime>
  <Words>577</Words>
  <Application>Microsoft Office PowerPoint</Application>
  <PresentationFormat>On-screen Show (4:3)</PresentationFormat>
  <Paragraphs>43</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Twinkl SemiBold</vt:lpstr>
      <vt:lpstr>Calibri</vt:lpstr>
      <vt:lpstr>arial</vt:lpstr>
      <vt:lpstr>Times New Roman</vt:lpstr>
      <vt:lpstr>Twinkl</vt:lpstr>
      <vt:lpstr>Sassoon Infant Rg</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gospel of Mark, we hear the story of how some wise men from another part of the world were led by a star and travelled the long journey to Bethlehem, looking for Jesus. </vt:lpstr>
      <vt:lpstr>PowerPoint Presentation</vt:lpstr>
      <vt:lpstr>PowerPoint Presentation</vt:lpstr>
      <vt:lpstr>Let’s Reflect</vt:lpstr>
      <vt:lpstr>Let us pray…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MissWoodrow</cp:lastModifiedBy>
  <cp:revision>151</cp:revision>
  <dcterms:created xsi:type="dcterms:W3CDTF">2014-10-01T16:09:27Z</dcterms:created>
  <dcterms:modified xsi:type="dcterms:W3CDTF">2022-03-17T17:30:31Z</dcterms:modified>
</cp:coreProperties>
</file>