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8"/>
  </p:notesMasterIdLst>
  <p:handoutMasterIdLst>
    <p:handoutMasterId r:id="rId9"/>
  </p:handoutMasterIdLst>
  <p:sldIdLst>
    <p:sldId id="258" r:id="rId2"/>
    <p:sldId id="264" r:id="rId3"/>
    <p:sldId id="275" r:id="rId4"/>
    <p:sldId id="276" r:id="rId5"/>
    <p:sldId id="277" r:id="rId6"/>
    <p:sldId id="267" r:id="rId7"/>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winkl" panose="020B0604020202020204" charset="0"/>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4A8C"/>
    <a:srgbClr val="18A0DB"/>
    <a:srgbClr val="DE1E5A"/>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94660"/>
  </p:normalViewPr>
  <p:slideViewPr>
    <p:cSldViewPr snapToGrid="0" showGuides="1">
      <p:cViewPr varScale="1">
        <p:scale>
          <a:sx n="88" d="100"/>
          <a:sy n="88" d="100"/>
        </p:scale>
        <p:origin x="1104" y="6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28/02/2022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28/02/2022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topics/festivals-and-cultural-celebrations/festivals-and-cultural-celebrations-ash-wednesday"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resources/topics/festivals-and-cultural-celebrations/festivals-and-cultural-celebrations-ash-wednesday"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7520940" y="-1"/>
            <a:ext cx="1481744" cy="1022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extLst>
              <a:ext uri="{FF2B5EF4-FFF2-40B4-BE49-F238E27FC236}">
                <a16:creationId xmlns:a16="http://schemas.microsoft.com/office/drawing/2014/main" id="{78966918-9CF3-44DF-A015-FA04B9514027}"/>
              </a:ext>
            </a:extLst>
          </p:cNvPr>
          <p:cNvSpPr/>
          <p:nvPr userDrawn="1"/>
        </p:nvSpPr>
        <p:spPr>
          <a:xfrm>
            <a:off x="7520940" y="-1"/>
            <a:ext cx="1481744" cy="1022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Day Was It Yesterday?</a:t>
            </a:r>
          </a:p>
        </p:txBody>
      </p:sp>
      <p:sp>
        <p:nvSpPr>
          <p:cNvPr id="5" name="Rectangle 4"/>
          <p:cNvSpPr/>
          <p:nvPr/>
        </p:nvSpPr>
        <p:spPr>
          <a:xfrm>
            <a:off x="4370664" y="2551398"/>
            <a:ext cx="4017686" cy="2769989"/>
          </a:xfrm>
          <a:prstGeom prst="rect">
            <a:avLst/>
          </a:prstGeom>
        </p:spPr>
        <p:txBody>
          <a:bodyPr wrap="square" lIns="0" tIns="0" rIns="0" bIns="0">
            <a:spAutoFit/>
          </a:bodyPr>
          <a:lstStyle/>
          <a:p>
            <a:r>
              <a:rPr lang="en-GB" dirty="0"/>
              <a:t>It is called Shrove Tuesday because </a:t>
            </a:r>
            <a:r>
              <a:rPr lang="en-GB" dirty="0" smtClean="0"/>
              <a:t>we </a:t>
            </a:r>
            <a:r>
              <a:rPr lang="en-GB" dirty="0"/>
              <a:t>would go to church on that day to be </a:t>
            </a:r>
            <a:r>
              <a:rPr lang="en-GB" b="1" dirty="0"/>
              <a:t>Shriven</a:t>
            </a:r>
            <a:r>
              <a:rPr lang="en-GB" dirty="0"/>
              <a:t>. </a:t>
            </a:r>
            <a:endParaRPr lang="en-GB" dirty="0" smtClean="0"/>
          </a:p>
          <a:p>
            <a:r>
              <a:rPr lang="en-GB" dirty="0" smtClean="0"/>
              <a:t>Shriven </a:t>
            </a:r>
            <a:r>
              <a:rPr lang="en-GB" dirty="0"/>
              <a:t>is an old word and it means that people had to confess all the things that they knew they had done wrong. The priest would bless the people, then they would go home and make pancakes using all the rich and fatty foods ready for...</a:t>
            </a:r>
          </a:p>
        </p:txBody>
      </p:sp>
      <p:pic>
        <p:nvPicPr>
          <p:cNvPr id="4" name="Picture 3">
            <a:extLst>
              <a:ext uri="{FF2B5EF4-FFF2-40B4-BE49-F238E27FC236}">
                <a16:creationId xmlns:a16="http://schemas.microsoft.com/office/drawing/2014/main" id="{820A5BF9-3225-47E7-B4F0-BAEE2F919B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 y="2467507"/>
            <a:ext cx="3356572" cy="2822895"/>
          </a:xfrm>
          <a:prstGeom prst="rect">
            <a:avLst/>
          </a:prstGeom>
        </p:spPr>
      </p:pic>
      <p:sp>
        <p:nvSpPr>
          <p:cNvPr id="7" name="Rectangle 6">
            <a:extLst>
              <a:ext uri="{FF2B5EF4-FFF2-40B4-BE49-F238E27FC236}">
                <a16:creationId xmlns:a16="http://schemas.microsoft.com/office/drawing/2014/main" id="{76C0EDDC-0939-4197-A052-043810F8867C}"/>
              </a:ext>
            </a:extLst>
          </p:cNvPr>
          <p:cNvSpPr/>
          <p:nvPr/>
        </p:nvSpPr>
        <p:spPr>
          <a:xfrm>
            <a:off x="755650" y="1473201"/>
            <a:ext cx="7632700" cy="495108"/>
          </a:xfrm>
          <a:prstGeom prst="rect">
            <a:avLst/>
          </a:prstGeom>
          <a:solidFill>
            <a:srgbClr val="7B4A8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dirty="0"/>
              <a:t>Yesterday was </a:t>
            </a:r>
            <a:r>
              <a:rPr lang="en-GB" b="1" dirty="0"/>
              <a:t>Pancake Day </a:t>
            </a:r>
            <a:r>
              <a:rPr lang="en-GB" dirty="0"/>
              <a:t>or </a:t>
            </a:r>
            <a:r>
              <a:rPr lang="en-GB" b="1" dirty="0"/>
              <a:t>Shrove Tuesday</a:t>
            </a:r>
            <a:r>
              <a:rPr lang="en-GB" dirty="0"/>
              <a:t>.</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C528-DCB3-40D8-B2ED-8F9B34B18BB6}"/>
              </a:ext>
            </a:extLst>
          </p:cNvPr>
          <p:cNvSpPr>
            <a:spLocks noGrp="1"/>
          </p:cNvSpPr>
          <p:nvPr>
            <p:ph type="title"/>
          </p:nvPr>
        </p:nvSpPr>
        <p:spPr/>
        <p:txBody>
          <a:bodyPr/>
          <a:lstStyle/>
          <a:p>
            <a:r>
              <a:rPr lang="en-AU" dirty="0"/>
              <a:t>Ash Wednesday</a:t>
            </a:r>
          </a:p>
        </p:txBody>
      </p:sp>
      <p:sp>
        <p:nvSpPr>
          <p:cNvPr id="5" name="Rectangle 4">
            <a:extLst>
              <a:ext uri="{FF2B5EF4-FFF2-40B4-BE49-F238E27FC236}">
                <a16:creationId xmlns:a16="http://schemas.microsoft.com/office/drawing/2014/main" id="{A94AC1AA-04BE-49E1-89D6-7BEBEBF86BAA}"/>
              </a:ext>
            </a:extLst>
          </p:cNvPr>
          <p:cNvSpPr/>
          <p:nvPr/>
        </p:nvSpPr>
        <p:spPr>
          <a:xfrm>
            <a:off x="891837" y="1521009"/>
            <a:ext cx="4703620" cy="1107996"/>
          </a:xfrm>
          <a:prstGeom prst="rect">
            <a:avLst/>
          </a:prstGeom>
        </p:spPr>
        <p:txBody>
          <a:bodyPr wrap="square" lIns="0" tIns="0" rIns="0" bIns="0">
            <a:spAutoFit/>
          </a:bodyPr>
          <a:lstStyle/>
          <a:p>
            <a:r>
              <a:rPr lang="en-GB" dirty="0"/>
              <a:t>Ash Wednesday is the first day of Lent. Lent is a special time for </a:t>
            </a:r>
            <a:r>
              <a:rPr lang="en-GB" dirty="0" smtClean="0"/>
              <a:t>us, </a:t>
            </a:r>
            <a:r>
              <a:rPr lang="en-GB" dirty="0"/>
              <a:t>as it is the time before Easter, when </a:t>
            </a:r>
            <a:r>
              <a:rPr lang="en-GB" dirty="0" smtClean="0"/>
              <a:t>we </a:t>
            </a:r>
            <a:r>
              <a:rPr lang="en-GB" dirty="0"/>
              <a:t>are thinking about how </a:t>
            </a:r>
            <a:r>
              <a:rPr lang="en-GB" dirty="0" smtClean="0"/>
              <a:t>we </a:t>
            </a:r>
            <a:r>
              <a:rPr lang="en-GB" dirty="0"/>
              <a:t>can improve </a:t>
            </a:r>
            <a:r>
              <a:rPr lang="en-GB" dirty="0" smtClean="0"/>
              <a:t>our </a:t>
            </a:r>
            <a:r>
              <a:rPr lang="en-GB" dirty="0"/>
              <a:t>behaviour.</a:t>
            </a:r>
          </a:p>
        </p:txBody>
      </p:sp>
      <p:sp>
        <p:nvSpPr>
          <p:cNvPr id="9" name="Rectangle 8">
            <a:extLst>
              <a:ext uri="{FF2B5EF4-FFF2-40B4-BE49-F238E27FC236}">
                <a16:creationId xmlns:a16="http://schemas.microsoft.com/office/drawing/2014/main" id="{AF6256C9-6293-4905-95A0-AF534F439D96}"/>
              </a:ext>
            </a:extLst>
          </p:cNvPr>
          <p:cNvSpPr/>
          <p:nvPr/>
        </p:nvSpPr>
        <p:spPr>
          <a:xfrm>
            <a:off x="5894795" y="1532091"/>
            <a:ext cx="2483140" cy="1049106"/>
          </a:xfrm>
          <a:prstGeom prst="rect">
            <a:avLst/>
          </a:prstGeom>
          <a:solidFill>
            <a:srgbClr val="7B4A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smtClean="0"/>
              <a:t>We </a:t>
            </a:r>
            <a:r>
              <a:rPr lang="en-GB" dirty="0"/>
              <a:t>also think about the things Jesus did for </a:t>
            </a:r>
            <a:r>
              <a:rPr lang="en-GB" dirty="0" smtClean="0"/>
              <a:t>us. </a:t>
            </a:r>
            <a:endParaRPr lang="en-GB" dirty="0"/>
          </a:p>
        </p:txBody>
      </p:sp>
      <p:sp>
        <p:nvSpPr>
          <p:cNvPr id="10" name="Rectangle 9">
            <a:extLst>
              <a:ext uri="{FF2B5EF4-FFF2-40B4-BE49-F238E27FC236}">
                <a16:creationId xmlns:a16="http://schemas.microsoft.com/office/drawing/2014/main" id="{CA6CB18A-F767-4BB5-B460-13C674649740}"/>
              </a:ext>
            </a:extLst>
          </p:cNvPr>
          <p:cNvSpPr/>
          <p:nvPr/>
        </p:nvSpPr>
        <p:spPr>
          <a:xfrm>
            <a:off x="4596686" y="2871779"/>
            <a:ext cx="3781249" cy="2215991"/>
          </a:xfrm>
          <a:prstGeom prst="rect">
            <a:avLst/>
          </a:prstGeom>
        </p:spPr>
        <p:txBody>
          <a:bodyPr wrap="square" lIns="0" tIns="0" rIns="0" bIns="0">
            <a:spAutoFit/>
          </a:bodyPr>
          <a:lstStyle/>
          <a:p>
            <a:r>
              <a:rPr lang="en-GB" dirty="0"/>
              <a:t>During Lent, </a:t>
            </a:r>
            <a:r>
              <a:rPr lang="en-GB" dirty="0" smtClean="0"/>
              <a:t>we </a:t>
            </a:r>
            <a:r>
              <a:rPr lang="en-GB" dirty="0"/>
              <a:t>often ‘give up’ things. </a:t>
            </a:r>
            <a:r>
              <a:rPr lang="en-GB" dirty="0" smtClean="0"/>
              <a:t>We </a:t>
            </a:r>
            <a:r>
              <a:rPr lang="en-GB" dirty="0"/>
              <a:t>do this to remind </a:t>
            </a:r>
            <a:r>
              <a:rPr lang="en-GB" dirty="0" smtClean="0"/>
              <a:t>ourselves </a:t>
            </a:r>
            <a:r>
              <a:rPr lang="en-GB" dirty="0"/>
              <a:t>of the time that Jesus spent in the desert. </a:t>
            </a:r>
            <a:r>
              <a:rPr lang="en-GB" dirty="0" smtClean="0"/>
              <a:t>We give </a:t>
            </a:r>
            <a:r>
              <a:rPr lang="en-GB" dirty="0"/>
              <a:t>up luxuries and try to resist temptation, to practise self-discipline. </a:t>
            </a:r>
            <a:endParaRPr lang="en-GB" dirty="0" smtClean="0"/>
          </a:p>
          <a:p>
            <a:endParaRPr lang="en-US" dirty="0" smtClean="0"/>
          </a:p>
          <a:p>
            <a:r>
              <a:rPr lang="en-US" dirty="0" smtClean="0"/>
              <a:t>We also do extra things</a:t>
            </a:r>
            <a:endParaRPr lang="en-GB" dirty="0"/>
          </a:p>
        </p:txBody>
      </p:sp>
      <p:sp>
        <p:nvSpPr>
          <p:cNvPr id="11" name="Rectangle 10">
            <a:extLst>
              <a:ext uri="{FF2B5EF4-FFF2-40B4-BE49-F238E27FC236}">
                <a16:creationId xmlns:a16="http://schemas.microsoft.com/office/drawing/2014/main" id="{CE35D98B-6C8F-4BA1-A1A4-93E0969597D3}"/>
              </a:ext>
            </a:extLst>
          </p:cNvPr>
          <p:cNvSpPr/>
          <p:nvPr/>
        </p:nvSpPr>
        <p:spPr>
          <a:xfrm>
            <a:off x="2332139" y="5101353"/>
            <a:ext cx="6045796" cy="772107"/>
          </a:xfrm>
          <a:prstGeom prst="rect">
            <a:avLst/>
          </a:prstGeom>
          <a:solidFill>
            <a:srgbClr val="7B4A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5" algn="r"/>
            <a:r>
              <a:rPr lang="en-GB" dirty="0" smtClean="0"/>
              <a:t>We </a:t>
            </a:r>
            <a:r>
              <a:rPr lang="en-GB" dirty="0"/>
              <a:t>also make time to pray more and to attend church often.</a:t>
            </a:r>
          </a:p>
        </p:txBody>
      </p:sp>
      <p:pic>
        <p:nvPicPr>
          <p:cNvPr id="4" name="Picture 3">
            <a:extLst>
              <a:ext uri="{FF2B5EF4-FFF2-40B4-BE49-F238E27FC236}">
                <a16:creationId xmlns:a16="http://schemas.microsoft.com/office/drawing/2014/main" id="{8D75EFE8-80CD-4CAE-8536-53E15B2BF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837" y="3181443"/>
            <a:ext cx="3680163" cy="2708795"/>
          </a:xfrm>
          <a:prstGeom prst="rect">
            <a:avLst/>
          </a:prstGeom>
        </p:spPr>
      </p:pic>
    </p:spTree>
    <p:extLst>
      <p:ext uri="{BB962C8B-B14F-4D97-AF65-F5344CB8AC3E}">
        <p14:creationId xmlns:p14="http://schemas.microsoft.com/office/powerpoint/2010/main" val="220460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3FCEA0-F3B5-4E1B-BCC7-F8839537ED31}"/>
              </a:ext>
            </a:extLst>
          </p:cNvPr>
          <p:cNvSpPr/>
          <p:nvPr/>
        </p:nvSpPr>
        <p:spPr>
          <a:xfrm>
            <a:off x="1300295" y="4372050"/>
            <a:ext cx="7118780" cy="1603104"/>
          </a:xfrm>
          <a:prstGeom prst="rect">
            <a:avLst/>
          </a:prstGeom>
          <a:solidFill>
            <a:srgbClr val="7B4A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5"/>
            <a:r>
              <a:rPr lang="en-GB" dirty="0" smtClean="0"/>
              <a:t>We believe </a:t>
            </a:r>
            <a:r>
              <a:rPr lang="en-GB" dirty="0"/>
              <a:t>that the ashes are a symbol of being sorry for things </a:t>
            </a:r>
            <a:r>
              <a:rPr lang="en-GB" dirty="0" smtClean="0"/>
              <a:t>we </a:t>
            </a:r>
            <a:r>
              <a:rPr lang="en-GB" dirty="0"/>
              <a:t>have done wrong. </a:t>
            </a:r>
            <a:r>
              <a:rPr lang="en-GB" dirty="0" smtClean="0"/>
              <a:t>We </a:t>
            </a:r>
            <a:r>
              <a:rPr lang="en-GB" dirty="0"/>
              <a:t>also believe that having a cross drawn on </a:t>
            </a:r>
            <a:r>
              <a:rPr lang="en-GB" dirty="0" smtClean="0"/>
              <a:t>our </a:t>
            </a:r>
            <a:r>
              <a:rPr lang="en-GB" dirty="0"/>
              <a:t>head with ash, shows their commitment to God and Jesus Christ.</a:t>
            </a:r>
          </a:p>
        </p:txBody>
      </p:sp>
      <p:sp>
        <p:nvSpPr>
          <p:cNvPr id="2" name="Title 1">
            <a:extLst>
              <a:ext uri="{FF2B5EF4-FFF2-40B4-BE49-F238E27FC236}">
                <a16:creationId xmlns:a16="http://schemas.microsoft.com/office/drawing/2014/main" id="{0CB6EB9A-E46A-4638-BB6C-7DFCB9E5A9B5}"/>
              </a:ext>
            </a:extLst>
          </p:cNvPr>
          <p:cNvSpPr>
            <a:spLocks noGrp="1"/>
          </p:cNvSpPr>
          <p:nvPr>
            <p:ph type="title"/>
          </p:nvPr>
        </p:nvSpPr>
        <p:spPr>
          <a:xfrm>
            <a:off x="413157" y="478895"/>
            <a:ext cx="8317686" cy="994306"/>
          </a:xfrm>
        </p:spPr>
        <p:txBody>
          <a:bodyPr/>
          <a:lstStyle/>
          <a:p>
            <a:r>
              <a:rPr lang="en-GB" dirty="0"/>
              <a:t>Why is it Called Ash Wednesday?</a:t>
            </a:r>
            <a:endParaRPr lang="en-AU" dirty="0"/>
          </a:p>
        </p:txBody>
      </p:sp>
      <p:sp>
        <p:nvSpPr>
          <p:cNvPr id="3" name="Rectangle 2">
            <a:extLst>
              <a:ext uri="{FF2B5EF4-FFF2-40B4-BE49-F238E27FC236}">
                <a16:creationId xmlns:a16="http://schemas.microsoft.com/office/drawing/2014/main" id="{8B819112-2973-4AF5-9B7C-983976608AD0}"/>
              </a:ext>
            </a:extLst>
          </p:cNvPr>
          <p:cNvSpPr/>
          <p:nvPr/>
        </p:nvSpPr>
        <p:spPr>
          <a:xfrm>
            <a:off x="800424" y="2109972"/>
            <a:ext cx="7543149" cy="1107996"/>
          </a:xfrm>
          <a:prstGeom prst="rect">
            <a:avLst/>
          </a:prstGeom>
        </p:spPr>
        <p:txBody>
          <a:bodyPr wrap="square" lIns="0" tIns="0" rIns="0" bIns="0">
            <a:spAutoFit/>
          </a:bodyPr>
          <a:lstStyle/>
          <a:p>
            <a:pPr algn="just"/>
            <a:r>
              <a:rPr lang="en-GB" dirty="0"/>
              <a:t>On Ash Wednesday, </a:t>
            </a:r>
            <a:r>
              <a:rPr lang="en-GB" dirty="0" smtClean="0"/>
              <a:t>we </a:t>
            </a:r>
            <a:r>
              <a:rPr lang="en-GB" dirty="0"/>
              <a:t>go to a special service to repent. This means </a:t>
            </a:r>
            <a:r>
              <a:rPr lang="en-GB" dirty="0" smtClean="0"/>
              <a:t>we </a:t>
            </a:r>
            <a:r>
              <a:rPr lang="en-GB" dirty="0"/>
              <a:t>go to church to admit the things </a:t>
            </a:r>
            <a:r>
              <a:rPr lang="en-GB" dirty="0" smtClean="0"/>
              <a:t>we </a:t>
            </a:r>
            <a:r>
              <a:rPr lang="en-GB" dirty="0"/>
              <a:t>have done wrong and to ask God for forgiveness. During the special service, a special cross is drawn on their head using ashes.</a:t>
            </a:r>
          </a:p>
        </p:txBody>
      </p:sp>
      <p:sp>
        <p:nvSpPr>
          <p:cNvPr id="4" name="Rectangle 3">
            <a:extLst>
              <a:ext uri="{FF2B5EF4-FFF2-40B4-BE49-F238E27FC236}">
                <a16:creationId xmlns:a16="http://schemas.microsoft.com/office/drawing/2014/main" id="{D0DCF7C0-235C-40C3-8E54-2D2CBE7479F5}"/>
              </a:ext>
            </a:extLst>
          </p:cNvPr>
          <p:cNvSpPr/>
          <p:nvPr/>
        </p:nvSpPr>
        <p:spPr>
          <a:xfrm>
            <a:off x="800425" y="1462378"/>
            <a:ext cx="7543149" cy="495108"/>
          </a:xfrm>
          <a:prstGeom prst="rect">
            <a:avLst/>
          </a:prstGeom>
          <a:solidFill>
            <a:srgbClr val="7B4A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Ashes are what is left when we burn something.</a:t>
            </a:r>
          </a:p>
        </p:txBody>
      </p:sp>
      <p:grpSp>
        <p:nvGrpSpPr>
          <p:cNvPr id="19" name="Group 18">
            <a:extLst>
              <a:ext uri="{FF2B5EF4-FFF2-40B4-BE49-F238E27FC236}">
                <a16:creationId xmlns:a16="http://schemas.microsoft.com/office/drawing/2014/main" id="{89D8AABB-F020-44B2-9F44-E6E5DA04E75C}"/>
              </a:ext>
            </a:extLst>
          </p:cNvPr>
          <p:cNvGrpSpPr/>
          <p:nvPr/>
        </p:nvGrpSpPr>
        <p:grpSpPr>
          <a:xfrm>
            <a:off x="721486" y="3370454"/>
            <a:ext cx="2869871" cy="3487546"/>
            <a:chOff x="721486" y="3370454"/>
            <a:chExt cx="2869871" cy="3487546"/>
          </a:xfrm>
        </p:grpSpPr>
        <p:pic>
          <p:nvPicPr>
            <p:cNvPr id="15" name="Picture 14">
              <a:extLst>
                <a:ext uri="{FF2B5EF4-FFF2-40B4-BE49-F238E27FC236}">
                  <a16:creationId xmlns:a16="http://schemas.microsoft.com/office/drawing/2014/main" id="{560DF778-8A81-4FEE-97C0-CDECF663FC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486" y="3370454"/>
              <a:ext cx="2869871" cy="3487546"/>
            </a:xfrm>
            <a:prstGeom prst="rect">
              <a:avLst/>
            </a:prstGeom>
          </p:spPr>
        </p:pic>
        <p:pic>
          <p:nvPicPr>
            <p:cNvPr id="11" name="Picture 10">
              <a:extLst>
                <a:ext uri="{FF2B5EF4-FFF2-40B4-BE49-F238E27FC236}">
                  <a16:creationId xmlns:a16="http://schemas.microsoft.com/office/drawing/2014/main" id="{34B14F96-8E8A-4D37-8D81-C870DA79E7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5977">
              <a:off x="2836413" y="3698906"/>
              <a:ext cx="108121" cy="151409"/>
            </a:xfrm>
            <a:prstGeom prst="rect">
              <a:avLst/>
            </a:prstGeom>
          </p:spPr>
        </p:pic>
        <p:pic>
          <p:nvPicPr>
            <p:cNvPr id="16" name="Picture 15">
              <a:extLst>
                <a:ext uri="{FF2B5EF4-FFF2-40B4-BE49-F238E27FC236}">
                  <a16:creationId xmlns:a16="http://schemas.microsoft.com/office/drawing/2014/main" id="{E36EF4F5-0E1D-4394-8BF1-5CED5F8708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79490">
              <a:off x="1829734" y="4063652"/>
              <a:ext cx="108121" cy="151409"/>
            </a:xfrm>
            <a:prstGeom prst="rect">
              <a:avLst/>
            </a:prstGeom>
          </p:spPr>
        </p:pic>
        <p:pic>
          <p:nvPicPr>
            <p:cNvPr id="17" name="Picture 16">
              <a:extLst>
                <a:ext uri="{FF2B5EF4-FFF2-40B4-BE49-F238E27FC236}">
                  <a16:creationId xmlns:a16="http://schemas.microsoft.com/office/drawing/2014/main" id="{A219CD35-613F-4954-9D86-FDD54D18CD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91850" flipH="1">
              <a:off x="1368339" y="4572009"/>
              <a:ext cx="108121" cy="151409"/>
            </a:xfrm>
            <a:prstGeom prst="rect">
              <a:avLst/>
            </a:prstGeom>
          </p:spPr>
        </p:pic>
        <p:pic>
          <p:nvPicPr>
            <p:cNvPr id="18" name="Picture 17">
              <a:extLst>
                <a:ext uri="{FF2B5EF4-FFF2-40B4-BE49-F238E27FC236}">
                  <a16:creationId xmlns:a16="http://schemas.microsoft.com/office/drawing/2014/main" id="{1FF97DB5-8414-4628-8245-5272CED721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58978" flipH="1">
              <a:off x="2400185" y="4892916"/>
              <a:ext cx="108121" cy="151409"/>
            </a:xfrm>
            <a:prstGeom prst="rect">
              <a:avLst/>
            </a:prstGeom>
          </p:spPr>
        </p:pic>
      </p:grpSp>
    </p:spTree>
    <p:extLst>
      <p:ext uri="{BB962C8B-B14F-4D97-AF65-F5344CB8AC3E}">
        <p14:creationId xmlns:p14="http://schemas.microsoft.com/office/powerpoint/2010/main" val="356966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18F1-9718-4BD1-9B74-CE8AB14943E8}"/>
              </a:ext>
            </a:extLst>
          </p:cNvPr>
          <p:cNvSpPr>
            <a:spLocks noGrp="1"/>
          </p:cNvSpPr>
          <p:nvPr>
            <p:ph type="title"/>
          </p:nvPr>
        </p:nvSpPr>
        <p:spPr>
          <a:xfrm>
            <a:off x="457198" y="478894"/>
            <a:ext cx="8220075" cy="2180415"/>
          </a:xfrm>
        </p:spPr>
        <p:txBody>
          <a:bodyPr/>
          <a:lstStyle/>
          <a:p>
            <a:pPr algn="ctr"/>
            <a:r>
              <a:rPr lang="en-GB" dirty="0" smtClean="0"/>
              <a:t>What behaviour would you like to change in yourself?</a:t>
            </a:r>
            <a:endParaRPr lang="en-AU" dirty="0"/>
          </a:p>
        </p:txBody>
      </p:sp>
      <p:sp>
        <p:nvSpPr>
          <p:cNvPr id="3" name="Rectangle 2">
            <a:extLst>
              <a:ext uri="{FF2B5EF4-FFF2-40B4-BE49-F238E27FC236}">
                <a16:creationId xmlns:a16="http://schemas.microsoft.com/office/drawing/2014/main" id="{79043B3B-B9F4-418D-8FA6-5F5D6B6F2275}"/>
              </a:ext>
            </a:extLst>
          </p:cNvPr>
          <p:cNvSpPr/>
          <p:nvPr/>
        </p:nvSpPr>
        <p:spPr>
          <a:xfrm>
            <a:off x="800425" y="2565450"/>
            <a:ext cx="7543149" cy="772107"/>
          </a:xfrm>
          <a:prstGeom prst="rect">
            <a:avLst/>
          </a:prstGeom>
          <a:solidFill>
            <a:srgbClr val="7B4A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smtClean="0"/>
              <a:t>We </a:t>
            </a:r>
            <a:r>
              <a:rPr lang="en-GB" dirty="0"/>
              <a:t>think about the things </a:t>
            </a:r>
            <a:r>
              <a:rPr lang="en-GB" dirty="0" smtClean="0"/>
              <a:t>we have </a:t>
            </a:r>
            <a:r>
              <a:rPr lang="en-GB" dirty="0"/>
              <a:t>done wrong</a:t>
            </a:r>
            <a:br>
              <a:rPr lang="en-GB" dirty="0"/>
            </a:br>
            <a:r>
              <a:rPr lang="en-GB" dirty="0"/>
              <a:t>so that they can try to be better people in the future. </a:t>
            </a:r>
          </a:p>
        </p:txBody>
      </p:sp>
      <p:pic>
        <p:nvPicPr>
          <p:cNvPr id="6" name="Picture 5">
            <a:extLst>
              <a:ext uri="{FF2B5EF4-FFF2-40B4-BE49-F238E27FC236}">
                <a16:creationId xmlns:a16="http://schemas.microsoft.com/office/drawing/2014/main" id="{3439F6D5-7FC6-4F48-AE5B-A093E0F8E9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4956"/>
          <a:stretch/>
        </p:blipFill>
        <p:spPr>
          <a:xfrm>
            <a:off x="917860" y="3480366"/>
            <a:ext cx="1629566" cy="1891282"/>
          </a:xfrm>
          <a:prstGeom prst="rect">
            <a:avLst/>
          </a:prstGeom>
        </p:spPr>
      </p:pic>
      <p:pic>
        <p:nvPicPr>
          <p:cNvPr id="12" name="Picture 11">
            <a:extLst>
              <a:ext uri="{FF2B5EF4-FFF2-40B4-BE49-F238E27FC236}">
                <a16:creationId xmlns:a16="http://schemas.microsoft.com/office/drawing/2014/main" id="{11547FA4-CDF8-4EC5-BA4C-31B67AC38E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8694"/>
          <a:stretch/>
        </p:blipFill>
        <p:spPr>
          <a:xfrm flipH="1">
            <a:off x="4904066" y="3518745"/>
            <a:ext cx="1335890" cy="1852903"/>
          </a:xfrm>
          <a:prstGeom prst="rect">
            <a:avLst/>
          </a:prstGeom>
        </p:spPr>
      </p:pic>
      <p:pic>
        <p:nvPicPr>
          <p:cNvPr id="14" name="Picture 13">
            <a:extLst>
              <a:ext uri="{FF2B5EF4-FFF2-40B4-BE49-F238E27FC236}">
                <a16:creationId xmlns:a16="http://schemas.microsoft.com/office/drawing/2014/main" id="{B83E89C6-ABFF-497D-8503-54EE0E0DC7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8856"/>
          <a:stretch/>
        </p:blipFill>
        <p:spPr>
          <a:xfrm>
            <a:off x="2534459" y="3565321"/>
            <a:ext cx="2088898" cy="1806327"/>
          </a:xfrm>
          <a:prstGeom prst="rect">
            <a:avLst/>
          </a:prstGeom>
        </p:spPr>
      </p:pic>
      <p:pic>
        <p:nvPicPr>
          <p:cNvPr id="16" name="Picture 15">
            <a:extLst>
              <a:ext uri="{FF2B5EF4-FFF2-40B4-BE49-F238E27FC236}">
                <a16:creationId xmlns:a16="http://schemas.microsoft.com/office/drawing/2014/main" id="{FDF758D7-ADFD-4F3E-A429-20713D4AC05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3641"/>
          <a:stretch/>
        </p:blipFill>
        <p:spPr>
          <a:xfrm>
            <a:off x="6868349" y="3491783"/>
            <a:ext cx="1475225" cy="1879866"/>
          </a:xfrm>
          <a:prstGeom prst="rect">
            <a:avLst/>
          </a:prstGeom>
        </p:spPr>
      </p:pic>
    </p:spTree>
    <p:extLst>
      <p:ext uri="{BB962C8B-B14F-4D97-AF65-F5344CB8AC3E}">
        <p14:creationId xmlns:p14="http://schemas.microsoft.com/office/powerpoint/2010/main" val="111003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C62058F5-E99F-4F27-B9E9-05AC47688FF5}" vid="{052CBA24-7177-4CBD-BE8E-943201157C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178</TotalTime>
  <Words>317</Words>
  <Application>Microsoft Office PowerPoint</Application>
  <PresentationFormat>On-screen Show (4:3)</PresentationFormat>
  <Paragraphs>17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Calibri</vt:lpstr>
      <vt:lpstr>Twinkl</vt:lpstr>
      <vt:lpstr>Arial</vt:lpstr>
      <vt:lpstr>Office Theme</vt:lpstr>
      <vt:lpstr>PowerPoint Presentation</vt:lpstr>
      <vt:lpstr>What Day Was It Yesterday?</vt:lpstr>
      <vt:lpstr>Ash Wednesday</vt:lpstr>
      <vt:lpstr>Why is it Called Ash Wednesday?</vt:lpstr>
      <vt:lpstr>What behaviour would you like to change in yourself?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A5</dc:creator>
  <cp:lastModifiedBy>MissWoodrow</cp:lastModifiedBy>
  <cp:revision>12</cp:revision>
  <dcterms:created xsi:type="dcterms:W3CDTF">2020-12-01T01:07:43Z</dcterms:created>
  <dcterms:modified xsi:type="dcterms:W3CDTF">2022-02-28T11:40:52Z</dcterms:modified>
</cp:coreProperties>
</file>