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75" d="100"/>
          <a:sy n="75" d="100"/>
        </p:scale>
        <p:origin x="974"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E492680-13C9-4899-9232-44A7750BA862}" type="datetimeFigureOut">
              <a:rPr lang="en-GB" smtClean="0"/>
              <a:t>28/04/2021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7086A6-C4F2-4786-8EEE-EC9B6F8B5531}" type="slidenum">
              <a:rPr lang="en-GB" smtClean="0"/>
              <a:t>‹#›</a:t>
            </a:fld>
            <a:endParaRPr lang="en-GB"/>
          </a:p>
        </p:txBody>
      </p:sp>
    </p:spTree>
    <p:extLst>
      <p:ext uri="{BB962C8B-B14F-4D97-AF65-F5344CB8AC3E}">
        <p14:creationId xmlns:p14="http://schemas.microsoft.com/office/powerpoint/2010/main" val="1931732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E492680-13C9-4899-9232-44A7750BA862}" type="datetimeFigureOut">
              <a:rPr lang="en-GB" smtClean="0"/>
              <a:t>28/04/2021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7086A6-C4F2-4786-8EEE-EC9B6F8B5531}" type="slidenum">
              <a:rPr lang="en-GB" smtClean="0"/>
              <a:t>‹#›</a:t>
            </a:fld>
            <a:endParaRPr lang="en-GB"/>
          </a:p>
        </p:txBody>
      </p:sp>
    </p:spTree>
    <p:extLst>
      <p:ext uri="{BB962C8B-B14F-4D97-AF65-F5344CB8AC3E}">
        <p14:creationId xmlns:p14="http://schemas.microsoft.com/office/powerpoint/2010/main" val="2626820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E492680-13C9-4899-9232-44A7750BA862}" type="datetimeFigureOut">
              <a:rPr lang="en-GB" smtClean="0"/>
              <a:t>28/04/2021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7086A6-C4F2-4786-8EEE-EC9B6F8B5531}" type="slidenum">
              <a:rPr lang="en-GB" smtClean="0"/>
              <a:t>‹#›</a:t>
            </a:fld>
            <a:endParaRPr lang="en-GB"/>
          </a:p>
        </p:txBody>
      </p:sp>
    </p:spTree>
    <p:extLst>
      <p:ext uri="{BB962C8B-B14F-4D97-AF65-F5344CB8AC3E}">
        <p14:creationId xmlns:p14="http://schemas.microsoft.com/office/powerpoint/2010/main" val="2969426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E492680-13C9-4899-9232-44A7750BA862}" type="datetimeFigureOut">
              <a:rPr lang="en-GB" smtClean="0"/>
              <a:t>28/04/2021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7086A6-C4F2-4786-8EEE-EC9B6F8B5531}" type="slidenum">
              <a:rPr lang="en-GB" smtClean="0"/>
              <a:t>‹#›</a:t>
            </a:fld>
            <a:endParaRPr lang="en-GB"/>
          </a:p>
        </p:txBody>
      </p:sp>
    </p:spTree>
    <p:extLst>
      <p:ext uri="{BB962C8B-B14F-4D97-AF65-F5344CB8AC3E}">
        <p14:creationId xmlns:p14="http://schemas.microsoft.com/office/powerpoint/2010/main" val="3801931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E492680-13C9-4899-9232-44A7750BA862}" type="datetimeFigureOut">
              <a:rPr lang="en-GB" smtClean="0"/>
              <a:t>28/04/2021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7086A6-C4F2-4786-8EEE-EC9B6F8B5531}" type="slidenum">
              <a:rPr lang="en-GB" smtClean="0"/>
              <a:t>‹#›</a:t>
            </a:fld>
            <a:endParaRPr lang="en-GB"/>
          </a:p>
        </p:txBody>
      </p:sp>
    </p:spTree>
    <p:extLst>
      <p:ext uri="{BB962C8B-B14F-4D97-AF65-F5344CB8AC3E}">
        <p14:creationId xmlns:p14="http://schemas.microsoft.com/office/powerpoint/2010/main" val="1940702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E492680-13C9-4899-9232-44A7750BA862}" type="datetimeFigureOut">
              <a:rPr lang="en-GB" smtClean="0"/>
              <a:t>28/04/2021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7086A6-C4F2-4786-8EEE-EC9B6F8B5531}" type="slidenum">
              <a:rPr lang="en-GB" smtClean="0"/>
              <a:t>‹#›</a:t>
            </a:fld>
            <a:endParaRPr lang="en-GB"/>
          </a:p>
        </p:txBody>
      </p:sp>
    </p:spTree>
    <p:extLst>
      <p:ext uri="{BB962C8B-B14F-4D97-AF65-F5344CB8AC3E}">
        <p14:creationId xmlns:p14="http://schemas.microsoft.com/office/powerpoint/2010/main" val="3336003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E492680-13C9-4899-9232-44A7750BA862}" type="datetimeFigureOut">
              <a:rPr lang="en-GB" smtClean="0"/>
              <a:t>28/04/2021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17086A6-C4F2-4786-8EEE-EC9B6F8B5531}" type="slidenum">
              <a:rPr lang="en-GB" smtClean="0"/>
              <a:t>‹#›</a:t>
            </a:fld>
            <a:endParaRPr lang="en-GB"/>
          </a:p>
        </p:txBody>
      </p:sp>
    </p:spTree>
    <p:extLst>
      <p:ext uri="{BB962C8B-B14F-4D97-AF65-F5344CB8AC3E}">
        <p14:creationId xmlns:p14="http://schemas.microsoft.com/office/powerpoint/2010/main" val="2937234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E492680-13C9-4899-9232-44A7750BA862}" type="datetimeFigureOut">
              <a:rPr lang="en-GB" smtClean="0"/>
              <a:t>28/04/2021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17086A6-C4F2-4786-8EEE-EC9B6F8B5531}" type="slidenum">
              <a:rPr lang="en-GB" smtClean="0"/>
              <a:t>‹#›</a:t>
            </a:fld>
            <a:endParaRPr lang="en-GB"/>
          </a:p>
        </p:txBody>
      </p:sp>
    </p:spTree>
    <p:extLst>
      <p:ext uri="{BB962C8B-B14F-4D97-AF65-F5344CB8AC3E}">
        <p14:creationId xmlns:p14="http://schemas.microsoft.com/office/powerpoint/2010/main" val="3319410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492680-13C9-4899-9232-44A7750BA862}" type="datetimeFigureOut">
              <a:rPr lang="en-GB" smtClean="0"/>
              <a:t>28/04/2021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17086A6-C4F2-4786-8EEE-EC9B6F8B5531}" type="slidenum">
              <a:rPr lang="en-GB" smtClean="0"/>
              <a:t>‹#›</a:t>
            </a:fld>
            <a:endParaRPr lang="en-GB"/>
          </a:p>
        </p:txBody>
      </p:sp>
    </p:spTree>
    <p:extLst>
      <p:ext uri="{BB962C8B-B14F-4D97-AF65-F5344CB8AC3E}">
        <p14:creationId xmlns:p14="http://schemas.microsoft.com/office/powerpoint/2010/main" val="32224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E492680-13C9-4899-9232-44A7750BA862}" type="datetimeFigureOut">
              <a:rPr lang="en-GB" smtClean="0"/>
              <a:t>28/04/2021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7086A6-C4F2-4786-8EEE-EC9B6F8B5531}" type="slidenum">
              <a:rPr lang="en-GB" smtClean="0"/>
              <a:t>‹#›</a:t>
            </a:fld>
            <a:endParaRPr lang="en-GB"/>
          </a:p>
        </p:txBody>
      </p:sp>
    </p:spTree>
    <p:extLst>
      <p:ext uri="{BB962C8B-B14F-4D97-AF65-F5344CB8AC3E}">
        <p14:creationId xmlns:p14="http://schemas.microsoft.com/office/powerpoint/2010/main" val="3482076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E492680-13C9-4899-9232-44A7750BA862}" type="datetimeFigureOut">
              <a:rPr lang="en-GB" smtClean="0"/>
              <a:t>28/04/2021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7086A6-C4F2-4786-8EEE-EC9B6F8B5531}" type="slidenum">
              <a:rPr lang="en-GB" smtClean="0"/>
              <a:t>‹#›</a:t>
            </a:fld>
            <a:endParaRPr lang="en-GB"/>
          </a:p>
        </p:txBody>
      </p:sp>
    </p:spTree>
    <p:extLst>
      <p:ext uri="{BB962C8B-B14F-4D97-AF65-F5344CB8AC3E}">
        <p14:creationId xmlns:p14="http://schemas.microsoft.com/office/powerpoint/2010/main" val="2647036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492680-13C9-4899-9232-44A7750BA862}" type="datetimeFigureOut">
              <a:rPr lang="en-GB" smtClean="0"/>
              <a:t>28/04/2021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086A6-C4F2-4786-8EEE-EC9B6F8B5531}" type="slidenum">
              <a:rPr lang="en-GB" smtClean="0"/>
              <a:t>‹#›</a:t>
            </a:fld>
            <a:endParaRPr lang="en-GB"/>
          </a:p>
        </p:txBody>
      </p:sp>
    </p:spTree>
    <p:extLst>
      <p:ext uri="{BB962C8B-B14F-4D97-AF65-F5344CB8AC3E}">
        <p14:creationId xmlns:p14="http://schemas.microsoft.com/office/powerpoint/2010/main" val="3815054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77483"/>
            <a:ext cx="9144000" cy="2387600"/>
          </a:xfrm>
        </p:spPr>
        <p:txBody>
          <a:bodyPr/>
          <a:lstStyle/>
          <a:p>
            <a:r>
              <a:rPr lang="en-US" dirty="0" smtClean="0"/>
              <a:t>The Good Shepherd</a:t>
            </a:r>
            <a:endParaRPr lang="en-GB" dirty="0"/>
          </a:p>
        </p:txBody>
      </p:sp>
      <p:sp>
        <p:nvSpPr>
          <p:cNvPr id="3" name="Subtitle 2"/>
          <p:cNvSpPr>
            <a:spLocks noGrp="1"/>
          </p:cNvSpPr>
          <p:nvPr>
            <p:ph type="subTitle" idx="1"/>
          </p:nvPr>
        </p:nvSpPr>
        <p:spPr/>
        <p:txBody>
          <a:bodyPr/>
          <a:lstStyle/>
          <a:p>
            <a:endParaRPr lang="en-GB" dirty="0"/>
          </a:p>
        </p:txBody>
      </p:sp>
      <p:pic>
        <p:nvPicPr>
          <p:cNvPr id="3074" name="Picture 2" descr="‘When he has brought all his own sheep out, he goes ahead of them, and the sheep follow him because they recognise his voice. &lt;br/&gt;‘They will never follow a stranger, but will run away from him, because they do not recognise the stranger’s voice.’ – Slid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0" y="2850198"/>
            <a:ext cx="4572000" cy="3429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95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Worship Together</a:t>
            </a:r>
            <a:endParaRPr lang="en-GB" dirty="0"/>
          </a:p>
        </p:txBody>
      </p:sp>
      <p:sp>
        <p:nvSpPr>
          <p:cNvPr id="3" name="Content Placeholder 2"/>
          <p:cNvSpPr>
            <a:spLocks noGrp="1"/>
          </p:cNvSpPr>
          <p:nvPr>
            <p:ph idx="1"/>
          </p:nvPr>
        </p:nvSpPr>
        <p:spPr/>
        <p:txBody>
          <a:bodyPr/>
          <a:lstStyle/>
          <a:p>
            <a:pPr marL="0" indent="0">
              <a:buNone/>
            </a:pPr>
            <a:r>
              <a:rPr lang="en-GB" dirty="0"/>
              <a:t>Today we are going to hear Jesus tell a story. </a:t>
            </a:r>
            <a:endParaRPr lang="en-GB" dirty="0" smtClean="0"/>
          </a:p>
          <a:p>
            <a:pPr marL="0" indent="0">
              <a:buNone/>
            </a:pPr>
            <a:r>
              <a:rPr lang="en-GB" dirty="0" smtClean="0"/>
              <a:t>He </a:t>
            </a:r>
            <a:r>
              <a:rPr lang="en-GB" dirty="0"/>
              <a:t>calls himself the good shepherd, who cares for his sheep. </a:t>
            </a:r>
            <a:endParaRPr lang="en-GB" dirty="0" smtClean="0"/>
          </a:p>
          <a:p>
            <a:pPr marL="0" indent="0">
              <a:buNone/>
            </a:pPr>
            <a:r>
              <a:rPr lang="en-GB" dirty="0" smtClean="0"/>
              <a:t>This </a:t>
            </a:r>
            <a:r>
              <a:rPr lang="en-GB" dirty="0"/>
              <a:t>story shows us that Jesus knows and cares for all people. </a:t>
            </a:r>
            <a:endParaRPr lang="en-GB" dirty="0" smtClean="0"/>
          </a:p>
          <a:p>
            <a:pPr marL="0" indent="0">
              <a:buNone/>
            </a:pPr>
            <a:r>
              <a:rPr lang="en-GB" dirty="0" smtClean="0"/>
              <a:t>Let’s </a:t>
            </a:r>
            <a:r>
              <a:rPr lang="en-GB" dirty="0"/>
              <a:t>think about how we can care for all people too, no matter where they are in the world.</a:t>
            </a:r>
          </a:p>
        </p:txBody>
      </p:sp>
    </p:spTree>
    <p:extLst>
      <p:ext uri="{BB962C8B-B14F-4D97-AF65-F5344CB8AC3E}">
        <p14:creationId xmlns:p14="http://schemas.microsoft.com/office/powerpoint/2010/main" val="143334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Opening Prayer</a:t>
            </a:r>
            <a:endParaRPr lang="en-GB" dirty="0"/>
          </a:p>
        </p:txBody>
      </p:sp>
      <p:sp>
        <p:nvSpPr>
          <p:cNvPr id="3" name="Content Placeholder 2"/>
          <p:cNvSpPr>
            <a:spLocks noGrp="1"/>
          </p:cNvSpPr>
          <p:nvPr>
            <p:ph idx="1"/>
          </p:nvPr>
        </p:nvSpPr>
        <p:spPr/>
        <p:txBody>
          <a:bodyPr>
            <a:noAutofit/>
          </a:bodyPr>
          <a:lstStyle/>
          <a:p>
            <a:pPr marL="0" indent="0">
              <a:buNone/>
            </a:pPr>
            <a:r>
              <a:rPr lang="en-GB" sz="4000" dirty="0"/>
              <a:t>Loving God, you know us and care for us. </a:t>
            </a:r>
            <a:endParaRPr lang="en-GB" sz="4000" dirty="0" smtClean="0"/>
          </a:p>
          <a:p>
            <a:pPr marL="0" indent="0">
              <a:buNone/>
            </a:pPr>
            <a:endParaRPr lang="en-GB" sz="4000" dirty="0"/>
          </a:p>
          <a:p>
            <a:pPr marL="0" indent="0">
              <a:buNone/>
            </a:pPr>
            <a:r>
              <a:rPr lang="en-GB" sz="4000" dirty="0" smtClean="0"/>
              <a:t>Help </a:t>
            </a:r>
            <a:r>
              <a:rPr lang="en-GB" sz="4000" dirty="0"/>
              <a:t>us to remember that all people are loved by you no matter who they are, and to care for others in the world as you do. </a:t>
            </a:r>
            <a:endParaRPr lang="en-GB" sz="4000" dirty="0" smtClean="0"/>
          </a:p>
          <a:p>
            <a:pPr marL="0" indent="0">
              <a:buNone/>
            </a:pPr>
            <a:endParaRPr lang="en-GB" sz="4000" dirty="0"/>
          </a:p>
          <a:p>
            <a:pPr marL="0" indent="0">
              <a:buNone/>
            </a:pPr>
            <a:r>
              <a:rPr lang="en-GB" sz="4000" dirty="0" smtClean="0"/>
              <a:t>Amen</a:t>
            </a:r>
            <a:r>
              <a:rPr lang="en-GB" sz="4000" dirty="0"/>
              <a:t>.</a:t>
            </a:r>
          </a:p>
        </p:txBody>
      </p:sp>
    </p:spTree>
    <p:extLst>
      <p:ext uri="{BB962C8B-B14F-4D97-AF65-F5344CB8AC3E}">
        <p14:creationId xmlns:p14="http://schemas.microsoft.com/office/powerpoint/2010/main" val="1817854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Praise the Lord</a:t>
            </a:r>
            <a:endParaRPr lang="en-GB" dirty="0"/>
          </a:p>
        </p:txBody>
      </p:sp>
      <p:sp>
        <p:nvSpPr>
          <p:cNvPr id="3" name="Content Placeholder 2"/>
          <p:cNvSpPr>
            <a:spLocks noGrp="1"/>
          </p:cNvSpPr>
          <p:nvPr>
            <p:ph idx="1"/>
          </p:nvPr>
        </p:nvSpPr>
        <p:spPr/>
        <p:txBody>
          <a:bodyPr>
            <a:normAutofit/>
          </a:bodyPr>
          <a:lstStyle/>
          <a:p>
            <a:pPr marL="0" indent="0">
              <a:buNone/>
            </a:pPr>
            <a:r>
              <a:rPr lang="en-US" sz="6000" dirty="0"/>
              <a:t>All you nations, praise the Lord.</a:t>
            </a:r>
            <a:r>
              <a:rPr lang="en-US" sz="6000" dirty="0" smtClean="0"/>
              <a:t/>
            </a:r>
            <a:br>
              <a:rPr lang="en-US" sz="6000" dirty="0" smtClean="0"/>
            </a:br>
            <a:r>
              <a:rPr lang="en-US" sz="6000" dirty="0"/>
              <a:t>    All you people, praise him.</a:t>
            </a:r>
            <a:r>
              <a:rPr lang="en-US" sz="6000" dirty="0" smtClean="0"/>
              <a:t/>
            </a:r>
            <a:br>
              <a:rPr lang="en-US" sz="6000" dirty="0" smtClean="0"/>
            </a:br>
            <a:r>
              <a:rPr lang="en-US" sz="6000" b="1" baseline="30000" dirty="0"/>
              <a:t> </a:t>
            </a:r>
            <a:r>
              <a:rPr lang="en-US" sz="6000" dirty="0"/>
              <a:t>The Lord loves us very much.</a:t>
            </a:r>
            <a:r>
              <a:rPr lang="en-US" sz="6000" dirty="0" smtClean="0"/>
              <a:t/>
            </a:r>
            <a:br>
              <a:rPr lang="en-US" sz="6000" dirty="0" smtClean="0"/>
            </a:br>
            <a:r>
              <a:rPr lang="en-US" sz="6000" dirty="0"/>
              <a:t>    His truth is everlasting.</a:t>
            </a:r>
            <a:endParaRPr lang="en-GB" sz="6000" dirty="0"/>
          </a:p>
        </p:txBody>
      </p:sp>
    </p:spTree>
    <p:extLst>
      <p:ext uri="{BB962C8B-B14F-4D97-AF65-F5344CB8AC3E}">
        <p14:creationId xmlns:p14="http://schemas.microsoft.com/office/powerpoint/2010/main" val="883369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Gospel</a:t>
            </a:r>
            <a:endParaRPr lang="en-GB" dirty="0"/>
          </a:p>
        </p:txBody>
      </p:sp>
      <p:sp>
        <p:nvSpPr>
          <p:cNvPr id="3" name="Content Placeholder 2"/>
          <p:cNvSpPr>
            <a:spLocks noGrp="1"/>
          </p:cNvSpPr>
          <p:nvPr>
            <p:ph idx="1"/>
          </p:nvPr>
        </p:nvSpPr>
        <p:spPr/>
        <p:txBody>
          <a:bodyPr/>
          <a:lstStyle/>
          <a:p>
            <a:r>
              <a:rPr lang="en-US" dirty="0" smtClean="0"/>
              <a:t>As I read listen out for these words:</a:t>
            </a:r>
          </a:p>
          <a:p>
            <a:endParaRPr lang="en-US" dirty="0"/>
          </a:p>
          <a:p>
            <a:pPr marL="0" indent="0">
              <a:buNone/>
            </a:pPr>
            <a:r>
              <a:rPr lang="en-GB" dirty="0" smtClean="0"/>
              <a:t>“I am the good shepherd. As the Father knows me and I know the Father, in the same way I know my sheep and they know me. And I am willing to die for them.”</a:t>
            </a:r>
          </a:p>
          <a:p>
            <a:pPr marL="0" indent="0">
              <a:buNone/>
            </a:pPr>
            <a:endParaRPr lang="en-US" dirty="0"/>
          </a:p>
          <a:p>
            <a:pPr marL="0" indent="0">
              <a:buNone/>
            </a:pPr>
            <a:r>
              <a:rPr lang="en-US" dirty="0" smtClean="0"/>
              <a:t>I wonder why Jesus calls Himself a good shepherd.</a:t>
            </a:r>
          </a:p>
          <a:p>
            <a:pPr marL="0" indent="0">
              <a:buNone/>
            </a:pPr>
            <a:r>
              <a:rPr lang="en-US" dirty="0" smtClean="0"/>
              <a:t>I wonder who He is calling His Sheep.</a:t>
            </a:r>
          </a:p>
          <a:p>
            <a:endParaRPr lang="en-US" dirty="0"/>
          </a:p>
          <a:p>
            <a:endParaRPr lang="en-GB" dirty="0"/>
          </a:p>
        </p:txBody>
      </p:sp>
    </p:spTree>
    <p:extLst>
      <p:ext uri="{BB962C8B-B14F-4D97-AF65-F5344CB8AC3E}">
        <p14:creationId xmlns:p14="http://schemas.microsoft.com/office/powerpoint/2010/main" val="1188562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7314441" y="1373790"/>
            <a:ext cx="4581468" cy="3240625"/>
          </a:xfrm>
          <a:prstGeom prst="rect">
            <a:avLst/>
          </a:prstGeom>
        </p:spPr>
      </p:pic>
      <p:sp>
        <p:nvSpPr>
          <p:cNvPr id="2" name="Title 1"/>
          <p:cNvSpPr>
            <a:spLocks noGrp="1"/>
          </p:cNvSpPr>
          <p:nvPr>
            <p:ph type="title"/>
          </p:nvPr>
        </p:nvSpPr>
        <p:spPr/>
        <p:txBody>
          <a:bodyPr/>
          <a:lstStyle/>
          <a:p>
            <a:r>
              <a:rPr lang="en-GB" dirty="0" smtClean="0"/>
              <a:t>John 10:11-18</a:t>
            </a:r>
            <a:endParaRPr lang="en-GB" dirty="0"/>
          </a:p>
        </p:txBody>
      </p:sp>
      <p:sp>
        <p:nvSpPr>
          <p:cNvPr id="3" name="Content Placeholder 2"/>
          <p:cNvSpPr>
            <a:spLocks noGrp="1"/>
          </p:cNvSpPr>
          <p:nvPr>
            <p:ph sz="half" idx="2"/>
          </p:nvPr>
        </p:nvSpPr>
        <p:spPr>
          <a:xfrm>
            <a:off x="648199" y="1556671"/>
            <a:ext cx="6849122" cy="4800586"/>
          </a:xfrm>
        </p:spPr>
        <p:txBody>
          <a:bodyPr>
            <a:normAutofit fontScale="77500" lnSpcReduction="20000"/>
          </a:bodyPr>
          <a:lstStyle/>
          <a:p>
            <a:pPr marL="0" indent="0">
              <a:buNone/>
            </a:pPr>
            <a:r>
              <a:rPr lang="en-GB" dirty="0" smtClean="0"/>
              <a:t>“</a:t>
            </a:r>
            <a:r>
              <a:rPr lang="en-GB" dirty="0"/>
              <a:t>I am the good shepherd, who is willing to die for the sheep. When the hired man, who is not a shepherd and does not own the sheep, sees a wolf coming, he leaves the sheep and runs away; so the wolf snatches the sheep and scatters them. The hired man runs away because he is only a hired man and does not care about the sheep. I am the good shepherd. As the Father knows me and I know the Father, in the same way I know my sheep and they know me. And I am willing to die for them. There are other sheep which belong to me that are not in this sheep pen. I must bring them, too; they will listen to my voice, and they will </a:t>
            </a:r>
            <a:r>
              <a:rPr lang="en-GB" dirty="0" smtClean="0"/>
              <a:t>become one </a:t>
            </a:r>
            <a:r>
              <a:rPr lang="en-GB" dirty="0"/>
              <a:t>flock with one shepherd. </a:t>
            </a:r>
          </a:p>
          <a:p>
            <a:pPr marL="0" indent="0">
              <a:buNone/>
            </a:pPr>
            <a:endParaRPr lang="en-GB" dirty="0" smtClean="0"/>
          </a:p>
          <a:p>
            <a:pPr marL="0" indent="0">
              <a:buNone/>
            </a:pPr>
            <a:r>
              <a:rPr lang="en-GB" dirty="0" smtClean="0"/>
              <a:t>“</a:t>
            </a:r>
            <a:r>
              <a:rPr lang="en-GB" dirty="0"/>
              <a:t>The Father loves me because I am willing to give up my life, in order that I may receive it back again. No one takes my life away from me. I give it up of my own free will. I have the right to give it up, and I have the right to take it back. This is what my Father has commanded me to do.”</a:t>
            </a:r>
          </a:p>
        </p:txBody>
      </p:sp>
    </p:spTree>
    <p:extLst>
      <p:ext uri="{BB962C8B-B14F-4D97-AF65-F5344CB8AC3E}">
        <p14:creationId xmlns:p14="http://schemas.microsoft.com/office/powerpoint/2010/main" val="4253061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a:t>
            </a:r>
            <a:endParaRPr lang="en-GB" dirty="0"/>
          </a:p>
        </p:txBody>
      </p:sp>
      <p:sp>
        <p:nvSpPr>
          <p:cNvPr id="3" name="Content Placeholder 2"/>
          <p:cNvSpPr>
            <a:spLocks noGrp="1"/>
          </p:cNvSpPr>
          <p:nvPr>
            <p:ph idx="1"/>
          </p:nvPr>
        </p:nvSpPr>
        <p:spPr>
          <a:xfrm>
            <a:off x="943974" y="1358536"/>
            <a:ext cx="7285626" cy="5306423"/>
          </a:xfrm>
        </p:spPr>
        <p:txBody>
          <a:bodyPr>
            <a:normAutofit fontScale="62500" lnSpcReduction="20000"/>
          </a:bodyPr>
          <a:lstStyle/>
          <a:p>
            <a:pPr marL="0" indent="0">
              <a:buNone/>
            </a:pPr>
            <a:r>
              <a:rPr lang="en-GB" sz="3400" dirty="0"/>
              <a:t>Jesus calls himself the good shepherd, who carefully looks after his sheep. </a:t>
            </a:r>
            <a:r>
              <a:rPr lang="en-GB" sz="3400" dirty="0" smtClean="0"/>
              <a:t>I wonder why </a:t>
            </a:r>
            <a:r>
              <a:rPr lang="en-GB" sz="3400" dirty="0"/>
              <a:t>Jesus calls himself a </a:t>
            </a:r>
            <a:r>
              <a:rPr lang="en-GB" sz="3400" dirty="0" smtClean="0"/>
              <a:t>shepherd.</a:t>
            </a:r>
          </a:p>
          <a:p>
            <a:pPr marL="0" indent="0">
              <a:buNone/>
            </a:pPr>
            <a:endParaRPr lang="en-GB" sz="3400" dirty="0"/>
          </a:p>
          <a:p>
            <a:pPr marL="0" indent="0">
              <a:buNone/>
            </a:pPr>
            <a:r>
              <a:rPr lang="en-GB" sz="3400" dirty="0" smtClean="0"/>
              <a:t>I wonder who </a:t>
            </a:r>
            <a:r>
              <a:rPr lang="en-GB" sz="3400" dirty="0"/>
              <a:t>the sheep are that Jesus talks about in this </a:t>
            </a:r>
            <a:r>
              <a:rPr lang="en-GB" sz="3400" dirty="0" smtClean="0"/>
              <a:t>story.</a:t>
            </a:r>
          </a:p>
          <a:p>
            <a:pPr marL="0" indent="0">
              <a:buNone/>
            </a:pPr>
            <a:endParaRPr lang="en-GB" sz="3400" dirty="0"/>
          </a:p>
          <a:p>
            <a:pPr marL="0" indent="0">
              <a:buNone/>
            </a:pPr>
            <a:r>
              <a:rPr lang="en-GB" sz="3400" dirty="0"/>
              <a:t>When he says sheep, Jesus means us, because he cares for us and for all people around the world. </a:t>
            </a:r>
            <a:endParaRPr lang="en-GB" sz="3400" dirty="0" smtClean="0"/>
          </a:p>
          <a:p>
            <a:pPr marL="0" indent="0">
              <a:buNone/>
            </a:pPr>
            <a:endParaRPr lang="en-GB" sz="3400" dirty="0"/>
          </a:p>
          <a:p>
            <a:pPr marL="0" indent="0">
              <a:buNone/>
            </a:pPr>
            <a:r>
              <a:rPr lang="en-GB" sz="3400" dirty="0" smtClean="0"/>
              <a:t>I wonder how this makes </a:t>
            </a:r>
            <a:r>
              <a:rPr lang="en-GB" sz="3400" dirty="0"/>
              <a:t>you feel to know that Jesus loves and cares for you that </a:t>
            </a:r>
            <a:r>
              <a:rPr lang="en-GB" sz="3400" dirty="0" smtClean="0"/>
              <a:t>much.</a:t>
            </a:r>
          </a:p>
          <a:p>
            <a:pPr marL="0" indent="0">
              <a:buNone/>
            </a:pPr>
            <a:endParaRPr lang="en-GB" sz="3400" dirty="0"/>
          </a:p>
          <a:p>
            <a:pPr marL="0" indent="0">
              <a:buNone/>
            </a:pPr>
            <a:r>
              <a:rPr lang="en-GB" sz="3400" dirty="0"/>
              <a:t>If a wolf came to attack the sheep in a field, someone who did not care about them would run away, and the sheep would scatter. But Jesus loves his sheep so much he is prepared to die to save them from danger!</a:t>
            </a:r>
          </a:p>
          <a:p>
            <a:pPr marL="0" indent="0">
              <a:buNone/>
            </a:pPr>
            <a:r>
              <a:rPr lang="en-GB" sz="3400" dirty="0" smtClean="0"/>
              <a:t> </a:t>
            </a:r>
          </a:p>
          <a:p>
            <a:pPr marL="0" indent="0">
              <a:buNone/>
            </a:pPr>
            <a:endParaRPr lang="en-GB" dirty="0"/>
          </a:p>
        </p:txBody>
      </p:sp>
      <p:pic>
        <p:nvPicPr>
          <p:cNvPr id="2050" name="Picture 2" descr="‘I am the good shepherd. I know my own and my own know me – just as the Father knows me and I know the Father – and I lay down my life for the sheep. – Slid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06494" y="1358536"/>
            <a:ext cx="3417631" cy="2563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9700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Prayers</a:t>
            </a:r>
            <a:endParaRPr lang="en-GB" dirty="0"/>
          </a:p>
        </p:txBody>
      </p:sp>
      <p:sp>
        <p:nvSpPr>
          <p:cNvPr id="3" name="Content Placeholder 2"/>
          <p:cNvSpPr>
            <a:spLocks noGrp="1"/>
          </p:cNvSpPr>
          <p:nvPr>
            <p:ph sz="half" idx="1"/>
          </p:nvPr>
        </p:nvSpPr>
        <p:spPr>
          <a:xfrm>
            <a:off x="838199" y="1825625"/>
            <a:ext cx="7016931" cy="4688386"/>
          </a:xfrm>
        </p:spPr>
        <p:txBody>
          <a:bodyPr>
            <a:normAutofit fontScale="92500"/>
          </a:bodyPr>
          <a:lstStyle/>
          <a:p>
            <a:r>
              <a:rPr lang="en-GB" dirty="0"/>
              <a:t>We know that Jesus is our shepherd who cares for us and listens to us, and so we pray together:</a:t>
            </a:r>
          </a:p>
          <a:p>
            <a:r>
              <a:rPr lang="en-GB" dirty="0"/>
              <a:t>We pray for world leaders: that they may follow Jesus’ example and love and care for their people. Lord, hear us…</a:t>
            </a:r>
          </a:p>
          <a:p>
            <a:r>
              <a:rPr lang="en-GB" dirty="0"/>
              <a:t>We pray for all members of our global family: that we may see that God loves us all equally and treat each other as we would wish to be treated. Lord, hear us</a:t>
            </a:r>
            <a:r>
              <a:rPr lang="en-GB" dirty="0" smtClean="0"/>
              <a:t>…</a:t>
            </a:r>
          </a:p>
          <a:p>
            <a:endParaRPr lang="en-US" dirty="0"/>
          </a:p>
          <a:p>
            <a:r>
              <a:rPr lang="en-US" dirty="0" smtClean="0"/>
              <a:t>Year 5 prayers</a:t>
            </a:r>
            <a:endParaRPr lang="en-GB" dirty="0"/>
          </a:p>
        </p:txBody>
      </p:sp>
      <p:pic>
        <p:nvPicPr>
          <p:cNvPr id="6" name="Content Placeholder 5"/>
          <p:cNvPicPr>
            <a:picLocks noGrp="1" noChangeAspect="1"/>
          </p:cNvPicPr>
          <p:nvPr>
            <p:ph sz="half" idx="2"/>
          </p:nvPr>
        </p:nvPicPr>
        <p:blipFill>
          <a:blip r:embed="rId2"/>
          <a:stretch>
            <a:fillRect/>
          </a:stretch>
        </p:blipFill>
        <p:spPr>
          <a:xfrm>
            <a:off x="8132581" y="1228453"/>
            <a:ext cx="3899004" cy="2594610"/>
          </a:xfrm>
          <a:prstGeom prst="rect">
            <a:avLst/>
          </a:prstGeom>
        </p:spPr>
      </p:pic>
    </p:spTree>
    <p:extLst>
      <p:ext uri="{BB962C8B-B14F-4D97-AF65-F5344CB8AC3E}">
        <p14:creationId xmlns:p14="http://schemas.microsoft.com/office/powerpoint/2010/main" val="728422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Reflective Task </a:t>
            </a:r>
            <a:endParaRPr lang="en-GB" dirty="0"/>
          </a:p>
        </p:txBody>
      </p:sp>
      <p:sp>
        <p:nvSpPr>
          <p:cNvPr id="3" name="Content Placeholder 2"/>
          <p:cNvSpPr>
            <a:spLocks noGrp="1"/>
          </p:cNvSpPr>
          <p:nvPr>
            <p:ph idx="1"/>
          </p:nvPr>
        </p:nvSpPr>
        <p:spPr/>
        <p:txBody>
          <a:bodyPr/>
          <a:lstStyle/>
          <a:p>
            <a:r>
              <a:rPr lang="en-US" dirty="0" smtClean="0"/>
              <a:t>I wonder with your class if you can create a flock of sheep and reflect upon Jesus being our shepherd.</a:t>
            </a:r>
          </a:p>
          <a:p>
            <a:pPr marL="0" indent="0">
              <a:buNone/>
            </a:pPr>
            <a:endParaRPr lang="en-US" dirty="0" smtClean="0"/>
          </a:p>
          <a:p>
            <a:r>
              <a:rPr lang="en-US" dirty="0" smtClean="0"/>
              <a:t>Please don’t forget to write your prayers.  Next Week Year 4 can read out theirs</a:t>
            </a:r>
            <a:endParaRPr lang="en-GB" dirty="0"/>
          </a:p>
        </p:txBody>
      </p:sp>
    </p:spTree>
    <p:extLst>
      <p:ext uri="{BB962C8B-B14F-4D97-AF65-F5344CB8AC3E}">
        <p14:creationId xmlns:p14="http://schemas.microsoft.com/office/powerpoint/2010/main" val="32258040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674</Words>
  <Application>Microsoft Office PowerPoint</Application>
  <PresentationFormat>Widescreen</PresentationFormat>
  <Paragraphs>46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The Good Shepherd</vt:lpstr>
      <vt:lpstr>Let’s Worship Together</vt:lpstr>
      <vt:lpstr>Opening Prayer</vt:lpstr>
      <vt:lpstr>Praise the Lord</vt:lpstr>
      <vt:lpstr>Gospel</vt:lpstr>
      <vt:lpstr>John 10:11-18</vt:lpstr>
      <vt:lpstr>Reflection</vt:lpstr>
      <vt:lpstr>Prayers</vt:lpstr>
      <vt:lpstr>Reflective Task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MissWoodrow</dc:creator>
  <cp:lastModifiedBy>MissWoodrow</cp:lastModifiedBy>
  <cp:revision>7</cp:revision>
  <dcterms:created xsi:type="dcterms:W3CDTF">2021-04-28T20:27:36Z</dcterms:created>
  <dcterms:modified xsi:type="dcterms:W3CDTF">2021-04-28T21:14:30Z</dcterms:modified>
</cp:coreProperties>
</file>