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80" r:id="rId3"/>
    <p:sldId id="264" r:id="rId4"/>
    <p:sldId id="275" r:id="rId5"/>
    <p:sldId id="276" r:id="rId6"/>
    <p:sldId id="277" r:id="rId7"/>
    <p:sldId id="278" r:id="rId8"/>
    <p:sldId id="279" r:id="rId9"/>
    <p:sldId id="281" r:id="rId10"/>
    <p:sldId id="282"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3B0"/>
    <a:srgbClr val="D47DB1"/>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varScale="1">
        <p:scale>
          <a:sx n="88" d="100"/>
          <a:sy n="88" d="100"/>
        </p:scale>
        <p:origin x="1104"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early-years-understanding-the-world/early-years-festivals-and-cultural-celebrations/early-years-easter"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0" y="5919260"/>
            <a:ext cx="128015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0259B782-3453-4D08-9618-6DDE530936F2}"/>
              </a:ext>
            </a:extLst>
          </p:cNvPr>
          <p:cNvSpPr/>
          <p:nvPr userDrawn="1"/>
        </p:nvSpPr>
        <p:spPr>
          <a:xfrm>
            <a:off x="0" y="5919260"/>
            <a:ext cx="1280159" cy="938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94178B-7D51-4950-995E-9D7370C0C3D1}"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CA3FBC-E7CF-46E5-B371-B8D495496212}" type="slidenum">
              <a:rPr lang="en-GB" smtClean="0"/>
              <a:t>‹#›</a:t>
            </a:fld>
            <a:endParaRPr lang="en-GB"/>
          </a:p>
        </p:txBody>
      </p:sp>
    </p:spTree>
    <p:extLst>
      <p:ext uri="{BB962C8B-B14F-4D97-AF65-F5344CB8AC3E}">
        <p14:creationId xmlns:p14="http://schemas.microsoft.com/office/powerpoint/2010/main" val="35589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36" y="616266"/>
            <a:ext cx="8164510" cy="4387851"/>
          </a:xfrm>
        </p:spPr>
        <p:txBody>
          <a:bodyPr>
            <a:normAutofit fontScale="77500" lnSpcReduction="20000"/>
          </a:bodyPr>
          <a:lstStyle/>
          <a:p>
            <a:pPr marL="0" indent="0">
              <a:buNone/>
            </a:pPr>
            <a:r>
              <a:rPr lang="en-GB" dirty="0"/>
              <a:t>Loving God,  </a:t>
            </a:r>
          </a:p>
          <a:p>
            <a:pPr marL="0" indent="0">
              <a:buNone/>
            </a:pPr>
            <a:r>
              <a:rPr lang="en-GB" dirty="0"/>
              <a:t>We thank and praise you </a:t>
            </a:r>
          </a:p>
          <a:p>
            <a:pPr marL="0" indent="0">
              <a:buNone/>
            </a:pPr>
            <a:r>
              <a:rPr lang="en-GB" dirty="0"/>
              <a:t>for all the gifts you have given us. </a:t>
            </a:r>
          </a:p>
          <a:p>
            <a:pPr marL="0" indent="0">
              <a:buNone/>
            </a:pPr>
            <a:r>
              <a:rPr lang="en-GB" dirty="0"/>
              <a:t>But in a world of plenty </a:t>
            </a:r>
          </a:p>
          <a:p>
            <a:pPr marL="0" indent="0">
              <a:buNone/>
            </a:pPr>
            <a:r>
              <a:rPr lang="en-GB" dirty="0"/>
              <a:t>too many people go hungry. </a:t>
            </a:r>
          </a:p>
          <a:p>
            <a:pPr marL="0" indent="0">
              <a:buNone/>
            </a:pPr>
            <a:r>
              <a:rPr lang="en-GB" dirty="0"/>
              <a:t> </a:t>
            </a:r>
          </a:p>
          <a:p>
            <a:pPr marL="0" indent="0">
              <a:buNone/>
            </a:pPr>
            <a:r>
              <a:rPr lang="en-GB" dirty="0"/>
              <a:t>We pray that you may work through us, </a:t>
            </a:r>
          </a:p>
          <a:p>
            <a:pPr marL="0" indent="0">
              <a:buNone/>
            </a:pPr>
            <a:r>
              <a:rPr lang="en-GB" dirty="0"/>
              <a:t>so our small acts of love </a:t>
            </a:r>
          </a:p>
          <a:p>
            <a:pPr marL="0" indent="0">
              <a:buNone/>
            </a:pPr>
            <a:r>
              <a:rPr lang="en-GB" dirty="0"/>
              <a:t>may make a big difference </a:t>
            </a:r>
          </a:p>
          <a:p>
            <a:pPr marL="0" indent="0">
              <a:buNone/>
            </a:pPr>
            <a:r>
              <a:rPr lang="en-GB" dirty="0"/>
              <a:t>and everyone may have enough to eat. </a:t>
            </a:r>
          </a:p>
          <a:p>
            <a:pPr marL="0" indent="0">
              <a:buNone/>
            </a:pPr>
            <a:r>
              <a:rPr lang="en-GB" dirty="0" smtClean="0"/>
              <a:t>Amen</a:t>
            </a:r>
          </a:p>
          <a:p>
            <a:pPr marL="0" indent="0">
              <a:buNone/>
            </a:pPr>
            <a:endParaRPr lang="en-GB" dirty="0"/>
          </a:p>
          <a:p>
            <a:pPr marL="0" indent="0">
              <a:buNone/>
            </a:pPr>
            <a:r>
              <a:rPr lang="en-GB" dirty="0" smtClean="0"/>
              <a:t>In </a:t>
            </a:r>
            <a:r>
              <a:rPr lang="en-GB" dirty="0"/>
              <a:t>the name of the Father, and of the Son, and of the Holy Spirit. </a:t>
            </a:r>
          </a:p>
          <a:p>
            <a:pPr marL="0" indent="0">
              <a:buNone/>
            </a:pPr>
            <a:r>
              <a:rPr lang="en-GB" dirty="0"/>
              <a:t> </a:t>
            </a:r>
          </a:p>
        </p:txBody>
      </p:sp>
    </p:spTree>
    <p:extLst>
      <p:ext uri="{BB962C8B-B14F-4D97-AF65-F5344CB8AC3E}">
        <p14:creationId xmlns:p14="http://schemas.microsoft.com/office/powerpoint/2010/main" val="377642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91" y="146685"/>
            <a:ext cx="8164510" cy="1150938"/>
          </a:xfrm>
        </p:spPr>
        <p:txBody>
          <a:bodyPr/>
          <a:lstStyle/>
          <a:p>
            <a:r>
              <a:rPr lang="en-US" dirty="0" smtClean="0"/>
              <a:t>Opening Prayer</a:t>
            </a:r>
            <a:endParaRPr lang="en-GB" dirty="0"/>
          </a:p>
        </p:txBody>
      </p:sp>
      <p:sp>
        <p:nvSpPr>
          <p:cNvPr id="3" name="Content Placeholder 2"/>
          <p:cNvSpPr>
            <a:spLocks noGrp="1"/>
          </p:cNvSpPr>
          <p:nvPr>
            <p:ph idx="1"/>
          </p:nvPr>
        </p:nvSpPr>
        <p:spPr>
          <a:xfrm>
            <a:off x="63025" y="1434872"/>
            <a:ext cx="6590324" cy="4182157"/>
          </a:xfrm>
        </p:spPr>
        <p:txBody>
          <a:bodyPr>
            <a:normAutofit/>
          </a:bodyPr>
          <a:lstStyle/>
          <a:p>
            <a:pPr marL="0" indent="0">
              <a:buNone/>
            </a:pPr>
            <a:r>
              <a:rPr lang="en-US" dirty="0" smtClean="0"/>
              <a:t>In the name of the Father…</a:t>
            </a:r>
          </a:p>
          <a:p>
            <a:pPr marL="0" indent="0">
              <a:buNone/>
            </a:pPr>
            <a:endParaRPr lang="en-US" dirty="0"/>
          </a:p>
          <a:p>
            <a:pPr marL="0" indent="0">
              <a:buNone/>
            </a:pPr>
            <a:r>
              <a:rPr lang="en-US" dirty="0" smtClean="0"/>
              <a:t>Loving and compassionate God, </a:t>
            </a:r>
          </a:p>
          <a:p>
            <a:pPr marL="0" indent="0">
              <a:buNone/>
            </a:pPr>
            <a:r>
              <a:rPr lang="en-US" dirty="0" smtClean="0"/>
              <a:t>teach us to show love and mercy to each other.</a:t>
            </a:r>
          </a:p>
          <a:p>
            <a:pPr marL="0" indent="0">
              <a:buNone/>
            </a:pPr>
            <a:r>
              <a:rPr lang="en-US" dirty="0" smtClean="0"/>
              <a:t>As we begin our journey through Lent, inspire us to be generous and kind.</a:t>
            </a:r>
          </a:p>
          <a:p>
            <a:pPr marL="0" indent="0">
              <a:buNone/>
            </a:pPr>
            <a:r>
              <a:rPr lang="en-US" dirty="0" smtClean="0"/>
              <a:t>Through our joy, patience and kindness, may we help to build a better world.</a:t>
            </a:r>
          </a:p>
          <a:p>
            <a:pPr marL="0" indent="0">
              <a:buNone/>
            </a:pPr>
            <a:endParaRPr lang="en-US" dirty="0" smtClean="0"/>
          </a:p>
          <a:p>
            <a:pPr marL="0" indent="0">
              <a:buNone/>
            </a:pPr>
            <a:r>
              <a:rPr lang="en-US" dirty="0" smtClean="0"/>
              <a:t>Amen.</a:t>
            </a:r>
          </a:p>
          <a:p>
            <a:endParaRPr lang="en-GB" dirty="0"/>
          </a:p>
        </p:txBody>
      </p:sp>
    </p:spTree>
    <p:extLst>
      <p:ext uri="{BB962C8B-B14F-4D97-AF65-F5344CB8AC3E}">
        <p14:creationId xmlns:p14="http://schemas.microsoft.com/office/powerpoint/2010/main" val="147634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5469005"/>
            <a:ext cx="7632700" cy="49510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Lent lasts for 40 days (not including Sundays). </a:t>
            </a:r>
          </a:p>
        </p:txBody>
      </p:sp>
      <p:sp>
        <p:nvSpPr>
          <p:cNvPr id="21" name="Title 20"/>
          <p:cNvSpPr>
            <a:spLocks noGrp="1"/>
          </p:cNvSpPr>
          <p:nvPr>
            <p:ph type="title"/>
          </p:nvPr>
        </p:nvSpPr>
        <p:spPr>
          <a:xfrm>
            <a:off x="461962" y="464196"/>
            <a:ext cx="8220075" cy="994306"/>
          </a:xfrm>
        </p:spPr>
        <p:txBody>
          <a:bodyPr/>
          <a:lstStyle/>
          <a:p>
            <a:r>
              <a:rPr lang="en-GB" sz="3600" dirty="0">
                <a:latin typeface="+mn-lt"/>
              </a:rPr>
              <a:t>What is Lent?</a:t>
            </a:r>
          </a:p>
        </p:txBody>
      </p:sp>
      <p:sp>
        <p:nvSpPr>
          <p:cNvPr id="5" name="Rectangle 4"/>
          <p:cNvSpPr/>
          <p:nvPr/>
        </p:nvSpPr>
        <p:spPr>
          <a:xfrm>
            <a:off x="837571" y="4985119"/>
            <a:ext cx="7632700" cy="276999"/>
          </a:xfrm>
          <a:prstGeom prst="rect">
            <a:avLst/>
          </a:prstGeom>
        </p:spPr>
        <p:txBody>
          <a:bodyPr wrap="square" lIns="0" tIns="0" rIns="0" bIns="0">
            <a:spAutoFit/>
          </a:bodyPr>
          <a:lstStyle/>
          <a:p>
            <a:pPr algn="ctr"/>
            <a:r>
              <a:rPr lang="en-GB" dirty="0"/>
              <a:t>It is a very important time for </a:t>
            </a:r>
            <a:r>
              <a:rPr lang="en-GB" dirty="0" smtClean="0"/>
              <a:t>us</a:t>
            </a:r>
            <a:r>
              <a:rPr lang="en-GB" dirty="0" smtClean="0"/>
              <a:t>.</a:t>
            </a:r>
            <a:endParaRPr lang="en-GB" dirty="0"/>
          </a:p>
        </p:txBody>
      </p:sp>
      <p:pic>
        <p:nvPicPr>
          <p:cNvPr id="4" name="Picture 3">
            <a:extLst>
              <a:ext uri="{FF2B5EF4-FFF2-40B4-BE49-F238E27FC236}">
                <a16:creationId xmlns:a16="http://schemas.microsoft.com/office/drawing/2014/main" id="{73CD05A9-3954-46B9-B100-C37B38C1D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682" y="1393467"/>
            <a:ext cx="2624656" cy="2908426"/>
          </a:xfrm>
          <a:prstGeom prst="rect">
            <a:avLst/>
          </a:prstGeom>
        </p:spPr>
      </p:pic>
      <p:grpSp>
        <p:nvGrpSpPr>
          <p:cNvPr id="12" name="Group 11">
            <a:extLst>
              <a:ext uri="{FF2B5EF4-FFF2-40B4-BE49-F238E27FC236}">
                <a16:creationId xmlns:a16="http://schemas.microsoft.com/office/drawing/2014/main" id="{EF08B491-1096-495C-AE2F-C70D1118F3A3}"/>
              </a:ext>
            </a:extLst>
          </p:cNvPr>
          <p:cNvGrpSpPr/>
          <p:nvPr/>
        </p:nvGrpSpPr>
        <p:grpSpPr>
          <a:xfrm>
            <a:off x="4741722" y="2081355"/>
            <a:ext cx="3196847" cy="2220538"/>
            <a:chOff x="4741722" y="2081355"/>
            <a:chExt cx="3196847" cy="2220538"/>
          </a:xfrm>
        </p:grpSpPr>
        <p:pic>
          <p:nvPicPr>
            <p:cNvPr id="11" name="Picture 10">
              <a:extLst>
                <a:ext uri="{FF2B5EF4-FFF2-40B4-BE49-F238E27FC236}">
                  <a16:creationId xmlns:a16="http://schemas.microsoft.com/office/drawing/2014/main" id="{4329D0CF-ED92-4F01-AF54-117D7122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722" y="3196668"/>
              <a:ext cx="3196847" cy="1105225"/>
            </a:xfrm>
            <a:prstGeom prst="rect">
              <a:avLst/>
            </a:prstGeom>
          </p:spPr>
        </p:pic>
        <p:pic>
          <p:nvPicPr>
            <p:cNvPr id="7" name="Picture 6">
              <a:extLst>
                <a:ext uri="{FF2B5EF4-FFF2-40B4-BE49-F238E27FC236}">
                  <a16:creationId xmlns:a16="http://schemas.microsoft.com/office/drawing/2014/main" id="{18AB2C90-1369-46FF-ACD6-924144A5A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125" y="2081355"/>
              <a:ext cx="2449798" cy="2060293"/>
            </a:xfrm>
            <a:prstGeom prst="rect">
              <a:avLst/>
            </a:prstGeom>
          </p:spPr>
        </p:pic>
      </p:grpSp>
      <p:sp>
        <p:nvSpPr>
          <p:cNvPr id="9" name="Rectangle 8">
            <a:extLst>
              <a:ext uri="{FF2B5EF4-FFF2-40B4-BE49-F238E27FC236}">
                <a16:creationId xmlns:a16="http://schemas.microsoft.com/office/drawing/2014/main" id="{C13A1B2E-2C28-403C-A8DF-3F13137218EB}"/>
              </a:ext>
            </a:extLst>
          </p:cNvPr>
          <p:cNvSpPr/>
          <p:nvPr/>
        </p:nvSpPr>
        <p:spPr>
          <a:xfrm>
            <a:off x="880615" y="4010320"/>
            <a:ext cx="3480790" cy="772107"/>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Lent is a period of time that leads up to Easter.</a:t>
            </a:r>
          </a:p>
        </p:txBody>
      </p:sp>
      <p:sp>
        <p:nvSpPr>
          <p:cNvPr id="10" name="Rectangle 9">
            <a:extLst>
              <a:ext uri="{FF2B5EF4-FFF2-40B4-BE49-F238E27FC236}">
                <a16:creationId xmlns:a16="http://schemas.microsoft.com/office/drawing/2014/main" id="{A665A834-BA72-4327-A9B1-E0440AB248DB}"/>
              </a:ext>
            </a:extLst>
          </p:cNvPr>
          <p:cNvSpPr/>
          <p:nvPr/>
        </p:nvSpPr>
        <p:spPr>
          <a:xfrm>
            <a:off x="4403563" y="4010320"/>
            <a:ext cx="3896616" cy="772107"/>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It begins on Ash Wednesday (which is the day after Pancake Day.)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02B1E4-7188-4570-89A2-0D003301E8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99"/>
          <a:stretch/>
        </p:blipFill>
        <p:spPr>
          <a:xfrm flipH="1">
            <a:off x="-369117" y="4544944"/>
            <a:ext cx="5343787" cy="3790802"/>
          </a:xfrm>
          <a:prstGeom prst="rect">
            <a:avLst/>
          </a:prstGeom>
        </p:spPr>
      </p:pic>
      <p:sp>
        <p:nvSpPr>
          <p:cNvPr id="2" name="Title 1">
            <a:extLst>
              <a:ext uri="{FF2B5EF4-FFF2-40B4-BE49-F238E27FC236}">
                <a16:creationId xmlns:a16="http://schemas.microsoft.com/office/drawing/2014/main" id="{31299B3A-5AB3-4AB6-BF1B-8C20A6DB69E3}"/>
              </a:ext>
            </a:extLst>
          </p:cNvPr>
          <p:cNvSpPr>
            <a:spLocks noGrp="1"/>
          </p:cNvSpPr>
          <p:nvPr>
            <p:ph type="title"/>
          </p:nvPr>
        </p:nvSpPr>
        <p:spPr/>
        <p:txBody>
          <a:bodyPr/>
          <a:lstStyle/>
          <a:p>
            <a:r>
              <a:rPr lang="en-GB" dirty="0"/>
              <a:t>Why is Lent 40 Days Long?</a:t>
            </a:r>
            <a:endParaRPr lang="en-AU" dirty="0"/>
          </a:p>
        </p:txBody>
      </p:sp>
      <p:sp>
        <p:nvSpPr>
          <p:cNvPr id="4" name="TextBox 3">
            <a:extLst>
              <a:ext uri="{FF2B5EF4-FFF2-40B4-BE49-F238E27FC236}">
                <a16:creationId xmlns:a16="http://schemas.microsoft.com/office/drawing/2014/main" id="{E96435DE-7659-4400-BF3F-650C70231B85}"/>
              </a:ext>
            </a:extLst>
          </p:cNvPr>
          <p:cNvSpPr txBox="1"/>
          <p:nvPr/>
        </p:nvSpPr>
        <p:spPr>
          <a:xfrm>
            <a:off x="660062" y="1473201"/>
            <a:ext cx="7814345" cy="646331"/>
          </a:xfrm>
          <a:prstGeom prst="rect">
            <a:avLst/>
          </a:prstGeom>
          <a:noFill/>
        </p:spPr>
        <p:txBody>
          <a:bodyPr wrap="square">
            <a:spAutoFit/>
          </a:bodyPr>
          <a:lstStyle/>
          <a:p>
            <a:pPr algn="ctr" eaLnBrk="1" hangingPunct="1">
              <a:lnSpc>
                <a:spcPct val="100000"/>
              </a:lnSpc>
              <a:spcBef>
                <a:spcPct val="0"/>
              </a:spcBef>
              <a:buFontTx/>
              <a:buNone/>
            </a:pPr>
            <a:r>
              <a:rPr lang="en-GB" altLang="en-US" dirty="0">
                <a:solidFill>
                  <a:schemeClr val="tx1"/>
                </a:solidFill>
              </a:rPr>
              <a:t>Lent is 40 days long because this is how </a:t>
            </a:r>
            <a:br>
              <a:rPr lang="en-GB" altLang="en-US" dirty="0">
                <a:solidFill>
                  <a:schemeClr val="tx1"/>
                </a:solidFill>
              </a:rPr>
            </a:br>
            <a:r>
              <a:rPr lang="en-GB" altLang="en-US" dirty="0">
                <a:solidFill>
                  <a:schemeClr val="tx1"/>
                </a:solidFill>
              </a:rPr>
              <a:t>long Jesus spent in the desert to be with God.</a:t>
            </a:r>
          </a:p>
        </p:txBody>
      </p:sp>
      <p:sp>
        <p:nvSpPr>
          <p:cNvPr id="5" name="Rectangle 4">
            <a:extLst>
              <a:ext uri="{FF2B5EF4-FFF2-40B4-BE49-F238E27FC236}">
                <a16:creationId xmlns:a16="http://schemas.microsoft.com/office/drawing/2014/main" id="{F7F18EE1-6F4D-4DA0-9ACC-C3C1DE85A3B2}"/>
              </a:ext>
            </a:extLst>
          </p:cNvPr>
          <p:cNvSpPr/>
          <p:nvPr/>
        </p:nvSpPr>
        <p:spPr>
          <a:xfrm>
            <a:off x="1954635" y="3344837"/>
            <a:ext cx="6351991" cy="1049106"/>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ctr"/>
            <a:r>
              <a:rPr lang="en-GB" dirty="0"/>
              <a:t>During this time he had no food and nothing to drink. He was also tempted by the Devil. </a:t>
            </a:r>
            <a:r>
              <a:rPr lang="en-GB" dirty="0" smtClean="0"/>
              <a:t>We</a:t>
            </a:r>
            <a:r>
              <a:rPr lang="en-GB" dirty="0" smtClean="0"/>
              <a:t> </a:t>
            </a:r>
            <a:r>
              <a:rPr lang="en-GB" dirty="0"/>
              <a:t>use Lent as a time to think about Jesus.</a:t>
            </a:r>
          </a:p>
        </p:txBody>
      </p:sp>
      <p:pic>
        <p:nvPicPr>
          <p:cNvPr id="7" name="Picture 6">
            <a:extLst>
              <a:ext uri="{FF2B5EF4-FFF2-40B4-BE49-F238E27FC236}">
                <a16:creationId xmlns:a16="http://schemas.microsoft.com/office/drawing/2014/main" id="{41A0A284-624A-4B6D-B209-F63DCE56F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987" y="2287310"/>
            <a:ext cx="1757282" cy="5560589"/>
          </a:xfrm>
          <a:prstGeom prst="rect">
            <a:avLst/>
          </a:prstGeom>
        </p:spPr>
      </p:pic>
    </p:spTree>
    <p:extLst>
      <p:ext uri="{BB962C8B-B14F-4D97-AF65-F5344CB8AC3E}">
        <p14:creationId xmlns:p14="http://schemas.microsoft.com/office/powerpoint/2010/main" val="164026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FEAC-BE81-47CF-BC7E-0E0E186E62FC}"/>
              </a:ext>
            </a:extLst>
          </p:cNvPr>
          <p:cNvSpPr>
            <a:spLocks noGrp="1"/>
          </p:cNvSpPr>
          <p:nvPr>
            <p:ph type="title"/>
          </p:nvPr>
        </p:nvSpPr>
        <p:spPr>
          <a:xfrm>
            <a:off x="457198" y="722176"/>
            <a:ext cx="8220075" cy="994306"/>
          </a:xfrm>
        </p:spPr>
        <p:txBody>
          <a:bodyPr/>
          <a:lstStyle/>
          <a:p>
            <a:pPr algn="ctr"/>
            <a:r>
              <a:rPr lang="en-GB" dirty="0"/>
              <a:t>What Do </a:t>
            </a:r>
            <a:r>
              <a:rPr lang="en-GB" dirty="0" smtClean="0"/>
              <a:t>We </a:t>
            </a:r>
            <a:r>
              <a:rPr lang="en-GB" dirty="0"/>
              <a:t/>
            </a:r>
            <a:br>
              <a:rPr lang="en-GB" dirty="0"/>
            </a:br>
            <a:r>
              <a:rPr lang="en-GB" dirty="0"/>
              <a:t>Do During Lent?</a:t>
            </a:r>
            <a:endParaRPr lang="en-AU" dirty="0"/>
          </a:p>
        </p:txBody>
      </p:sp>
      <p:sp>
        <p:nvSpPr>
          <p:cNvPr id="4" name="TextBox 3">
            <a:extLst>
              <a:ext uri="{FF2B5EF4-FFF2-40B4-BE49-F238E27FC236}">
                <a16:creationId xmlns:a16="http://schemas.microsoft.com/office/drawing/2014/main" id="{097F9261-0C4C-4AB0-A9EB-EA295CB4170F}"/>
              </a:ext>
            </a:extLst>
          </p:cNvPr>
          <p:cNvSpPr txBox="1"/>
          <p:nvPr/>
        </p:nvSpPr>
        <p:spPr>
          <a:xfrm>
            <a:off x="1870174" y="1979369"/>
            <a:ext cx="5394121" cy="923330"/>
          </a:xfrm>
          <a:prstGeom prst="rect">
            <a:avLst/>
          </a:prstGeom>
          <a:noFill/>
        </p:spPr>
        <p:txBody>
          <a:bodyPr wrap="square">
            <a:spAutoFit/>
          </a:bodyPr>
          <a:lstStyle/>
          <a:p>
            <a:pPr algn="ctr" eaLnBrk="1" hangingPunct="1">
              <a:lnSpc>
                <a:spcPct val="100000"/>
              </a:lnSpc>
              <a:spcBef>
                <a:spcPct val="0"/>
              </a:spcBef>
              <a:buFontTx/>
              <a:buNone/>
            </a:pPr>
            <a:r>
              <a:rPr lang="en-GB" altLang="en-US" dirty="0">
                <a:solidFill>
                  <a:schemeClr val="tx1"/>
                </a:solidFill>
              </a:rPr>
              <a:t>In the past, Christians would give up all ‘rich’ food and drink during Lent. This meant food such as meat, eggs, fats and milk products weren’t eaten.</a:t>
            </a:r>
          </a:p>
        </p:txBody>
      </p:sp>
      <p:pic>
        <p:nvPicPr>
          <p:cNvPr id="7" name="Picture 6">
            <a:extLst>
              <a:ext uri="{FF2B5EF4-FFF2-40B4-BE49-F238E27FC236}">
                <a16:creationId xmlns:a16="http://schemas.microsoft.com/office/drawing/2014/main" id="{45CCE027-D213-4A70-BF71-E995F3EAC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8674" y="3182364"/>
            <a:ext cx="4782595" cy="3229273"/>
          </a:xfrm>
          <a:prstGeom prst="rect">
            <a:avLst/>
          </a:prstGeom>
        </p:spPr>
      </p:pic>
      <p:sp>
        <p:nvSpPr>
          <p:cNvPr id="5" name="Rectangle 4">
            <a:extLst>
              <a:ext uri="{FF2B5EF4-FFF2-40B4-BE49-F238E27FC236}">
                <a16:creationId xmlns:a16="http://schemas.microsoft.com/office/drawing/2014/main" id="{E40E1B37-223C-485D-A989-2E9FE0A91FA9}"/>
              </a:ext>
            </a:extLst>
          </p:cNvPr>
          <p:cNvSpPr/>
          <p:nvPr/>
        </p:nvSpPr>
        <p:spPr>
          <a:xfrm>
            <a:off x="696286" y="4133947"/>
            <a:ext cx="3002388" cy="1326105"/>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People used up their ‘rich’ foods before Lent began by making pancakes. This is why we have Pancake Day.</a:t>
            </a:r>
          </a:p>
        </p:txBody>
      </p:sp>
    </p:spTree>
    <p:extLst>
      <p:ext uri="{BB962C8B-B14F-4D97-AF65-F5344CB8AC3E}">
        <p14:creationId xmlns:p14="http://schemas.microsoft.com/office/powerpoint/2010/main" val="6817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EB1515-8A6C-4D04-A3D6-CD7681F8B13D}"/>
              </a:ext>
            </a:extLst>
          </p:cNvPr>
          <p:cNvSpPr>
            <a:spLocks noGrp="1"/>
          </p:cNvSpPr>
          <p:nvPr>
            <p:ph type="title"/>
          </p:nvPr>
        </p:nvSpPr>
        <p:spPr>
          <a:xfrm>
            <a:off x="457198" y="722176"/>
            <a:ext cx="8220075" cy="994306"/>
          </a:xfrm>
        </p:spPr>
        <p:txBody>
          <a:bodyPr/>
          <a:lstStyle/>
          <a:p>
            <a:pPr algn="ctr"/>
            <a:r>
              <a:rPr lang="en-GB" dirty="0"/>
              <a:t>What Do </a:t>
            </a:r>
            <a:r>
              <a:rPr lang="en-GB" dirty="0" smtClean="0"/>
              <a:t>We</a:t>
            </a:r>
            <a:r>
              <a:rPr lang="en-GB" dirty="0"/>
              <a:t/>
            </a:r>
            <a:br>
              <a:rPr lang="en-GB" dirty="0"/>
            </a:br>
            <a:r>
              <a:rPr lang="en-GB" dirty="0"/>
              <a:t>Do During Lent?</a:t>
            </a:r>
            <a:endParaRPr lang="en-AU" dirty="0"/>
          </a:p>
        </p:txBody>
      </p:sp>
      <p:sp>
        <p:nvSpPr>
          <p:cNvPr id="5" name="Rectangle 4">
            <a:extLst>
              <a:ext uri="{FF2B5EF4-FFF2-40B4-BE49-F238E27FC236}">
                <a16:creationId xmlns:a16="http://schemas.microsoft.com/office/drawing/2014/main" id="{9EA0BA08-AEC6-433F-9F64-9F762C3B0B7D}"/>
              </a:ext>
            </a:extLst>
          </p:cNvPr>
          <p:cNvSpPr/>
          <p:nvPr/>
        </p:nvSpPr>
        <p:spPr>
          <a:xfrm>
            <a:off x="713064" y="2233327"/>
            <a:ext cx="6291744" cy="1049106"/>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During Lent, many Christians try to ‘give up’ or ‘stop having’ something they like. It might be chocolate or something like video games.</a:t>
            </a:r>
          </a:p>
        </p:txBody>
      </p:sp>
      <p:pic>
        <p:nvPicPr>
          <p:cNvPr id="7" name="Picture 6">
            <a:extLst>
              <a:ext uri="{FF2B5EF4-FFF2-40B4-BE49-F238E27FC236}">
                <a16:creationId xmlns:a16="http://schemas.microsoft.com/office/drawing/2014/main" id="{E8D764F4-4312-4495-8A97-1B3F77F82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9285" y="1912690"/>
            <a:ext cx="1675888" cy="1891717"/>
          </a:xfrm>
          <a:prstGeom prst="rect">
            <a:avLst/>
          </a:prstGeom>
        </p:spPr>
      </p:pic>
      <p:pic>
        <p:nvPicPr>
          <p:cNvPr id="9" name="Picture 8">
            <a:extLst>
              <a:ext uri="{FF2B5EF4-FFF2-40B4-BE49-F238E27FC236}">
                <a16:creationId xmlns:a16="http://schemas.microsoft.com/office/drawing/2014/main" id="{87552746-1528-41DD-A72B-B6E546639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11029">
            <a:off x="6269672" y="2955198"/>
            <a:ext cx="1099224" cy="654472"/>
          </a:xfrm>
          <a:prstGeom prst="rect">
            <a:avLst/>
          </a:prstGeom>
        </p:spPr>
      </p:pic>
      <p:sp>
        <p:nvSpPr>
          <p:cNvPr id="11" name="TextBox 10">
            <a:extLst>
              <a:ext uri="{FF2B5EF4-FFF2-40B4-BE49-F238E27FC236}">
                <a16:creationId xmlns:a16="http://schemas.microsoft.com/office/drawing/2014/main" id="{A5F78E70-B2FE-463F-AA29-332D98E1CE6E}"/>
              </a:ext>
            </a:extLst>
          </p:cNvPr>
          <p:cNvSpPr txBox="1"/>
          <p:nvPr/>
        </p:nvSpPr>
        <p:spPr>
          <a:xfrm>
            <a:off x="669869" y="3426903"/>
            <a:ext cx="5905102" cy="1477328"/>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They do this to remember Jesus’ struggles in the desert, when he didn’t have food or drink and also to see if they can resist being tempted, like Jesus did in the desert</a:t>
            </a:r>
            <a:r>
              <a:rPr lang="en-GB" altLang="en-US" dirty="0" smtClean="0">
                <a:solidFill>
                  <a:schemeClr val="tx1"/>
                </a:solidFill>
              </a:rPr>
              <a:t>.</a:t>
            </a:r>
          </a:p>
          <a:p>
            <a:pPr eaLnBrk="1" hangingPunct="1">
              <a:lnSpc>
                <a:spcPct val="100000"/>
              </a:lnSpc>
              <a:spcBef>
                <a:spcPct val="0"/>
              </a:spcBef>
              <a:buFontTx/>
              <a:buNone/>
            </a:pPr>
            <a:endParaRPr lang="en-GB" altLang="en-US" dirty="0">
              <a:solidFill>
                <a:schemeClr val="tx1"/>
              </a:solidFill>
            </a:endParaRPr>
          </a:p>
        </p:txBody>
      </p:sp>
      <p:sp>
        <p:nvSpPr>
          <p:cNvPr id="14" name="Rectangle 13">
            <a:extLst>
              <a:ext uri="{FF2B5EF4-FFF2-40B4-BE49-F238E27FC236}">
                <a16:creationId xmlns:a16="http://schemas.microsoft.com/office/drawing/2014/main" id="{E5886F42-E9E7-4C24-AE9F-91398E539247}"/>
              </a:ext>
            </a:extLst>
          </p:cNvPr>
          <p:cNvSpPr/>
          <p:nvPr/>
        </p:nvSpPr>
        <p:spPr>
          <a:xfrm>
            <a:off x="1610687" y="5267274"/>
            <a:ext cx="6291744" cy="495108"/>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lgn="r"/>
            <a:r>
              <a:rPr lang="en-GB" dirty="0"/>
              <a:t>Lots of churches also hold special Lent services.</a:t>
            </a:r>
          </a:p>
        </p:txBody>
      </p:sp>
      <p:pic>
        <p:nvPicPr>
          <p:cNvPr id="13" name="Picture 12">
            <a:extLst>
              <a:ext uri="{FF2B5EF4-FFF2-40B4-BE49-F238E27FC236}">
                <a16:creationId xmlns:a16="http://schemas.microsoft.com/office/drawing/2014/main" id="{83C6EE54-083B-449D-8171-885BABBBF7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366" b="17277"/>
          <a:stretch/>
        </p:blipFill>
        <p:spPr>
          <a:xfrm>
            <a:off x="890892" y="5162217"/>
            <a:ext cx="1439589" cy="1200329"/>
          </a:xfrm>
          <a:prstGeom prst="roundRect">
            <a:avLst>
              <a:gd name="adj" fmla="val 10377"/>
            </a:avLst>
          </a:prstGeom>
          <a:ln w="38100">
            <a:solidFill>
              <a:srgbClr val="A873B0"/>
            </a:solidFill>
          </a:ln>
        </p:spPr>
      </p:pic>
    </p:spTree>
    <p:extLst>
      <p:ext uri="{BB962C8B-B14F-4D97-AF65-F5344CB8AC3E}">
        <p14:creationId xmlns:p14="http://schemas.microsoft.com/office/powerpoint/2010/main" val="289147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E788B-7060-49B6-BD58-0EC1EC3BED59}"/>
              </a:ext>
            </a:extLst>
          </p:cNvPr>
          <p:cNvSpPr/>
          <p:nvPr/>
        </p:nvSpPr>
        <p:spPr>
          <a:xfrm>
            <a:off x="2340527" y="2081453"/>
            <a:ext cx="6083397" cy="772107"/>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dirty="0"/>
              <a:t>Lent ends at Easter, when </a:t>
            </a:r>
            <a:r>
              <a:rPr lang="en-GB" dirty="0" smtClean="0"/>
              <a:t>we remember </a:t>
            </a:r>
            <a:endParaRPr lang="en-GB" dirty="0"/>
          </a:p>
          <a:p>
            <a:pPr lvl="1"/>
            <a:r>
              <a:rPr lang="en-GB" dirty="0"/>
              <a:t>when Jesus died on the cross and came back to life.</a:t>
            </a:r>
          </a:p>
        </p:txBody>
      </p:sp>
      <p:sp>
        <p:nvSpPr>
          <p:cNvPr id="2" name="Title 1">
            <a:extLst>
              <a:ext uri="{FF2B5EF4-FFF2-40B4-BE49-F238E27FC236}">
                <a16:creationId xmlns:a16="http://schemas.microsoft.com/office/drawing/2014/main" id="{9C73A3AA-54FD-44C4-84A5-AC0DB87DBF23}"/>
              </a:ext>
            </a:extLst>
          </p:cNvPr>
          <p:cNvSpPr>
            <a:spLocks noGrp="1"/>
          </p:cNvSpPr>
          <p:nvPr>
            <p:ph type="title"/>
          </p:nvPr>
        </p:nvSpPr>
        <p:spPr/>
        <p:txBody>
          <a:bodyPr/>
          <a:lstStyle/>
          <a:p>
            <a:r>
              <a:rPr lang="en-AU" dirty="0"/>
              <a:t>When Does Lent Finish?</a:t>
            </a:r>
          </a:p>
        </p:txBody>
      </p:sp>
      <p:pic>
        <p:nvPicPr>
          <p:cNvPr id="6" name="Picture 5">
            <a:extLst>
              <a:ext uri="{FF2B5EF4-FFF2-40B4-BE49-F238E27FC236}">
                <a16:creationId xmlns:a16="http://schemas.microsoft.com/office/drawing/2014/main" id="{C5598C5B-B0CE-4D5A-B74B-2E4FF42AA9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7" y="1473201"/>
            <a:ext cx="3024382" cy="5775712"/>
          </a:xfrm>
          <a:prstGeom prst="rect">
            <a:avLst/>
          </a:prstGeom>
        </p:spPr>
      </p:pic>
    </p:spTree>
    <p:extLst>
      <p:ext uri="{BB962C8B-B14F-4D97-AF65-F5344CB8AC3E}">
        <p14:creationId xmlns:p14="http://schemas.microsoft.com/office/powerpoint/2010/main" val="224508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B3E3-A05B-4ADC-B42B-33D476C9ED35}"/>
              </a:ext>
            </a:extLst>
          </p:cNvPr>
          <p:cNvSpPr>
            <a:spLocks noGrp="1"/>
          </p:cNvSpPr>
          <p:nvPr>
            <p:ph type="title"/>
          </p:nvPr>
        </p:nvSpPr>
        <p:spPr>
          <a:xfrm>
            <a:off x="457198" y="713787"/>
            <a:ext cx="8220075" cy="994306"/>
          </a:xfrm>
        </p:spPr>
        <p:txBody>
          <a:bodyPr/>
          <a:lstStyle/>
          <a:p>
            <a:r>
              <a:rPr lang="en-GB" dirty="0" smtClean="0"/>
              <a:t>What is your promise?</a:t>
            </a:r>
            <a:endParaRPr lang="en-AU" dirty="0"/>
          </a:p>
        </p:txBody>
      </p:sp>
      <p:sp>
        <p:nvSpPr>
          <p:cNvPr id="6" name="TextBox 5">
            <a:extLst>
              <a:ext uri="{FF2B5EF4-FFF2-40B4-BE49-F238E27FC236}">
                <a16:creationId xmlns:a16="http://schemas.microsoft.com/office/drawing/2014/main" id="{907E577E-667D-42EE-9603-D30718E5BC53}"/>
              </a:ext>
            </a:extLst>
          </p:cNvPr>
          <p:cNvSpPr txBox="1"/>
          <p:nvPr/>
        </p:nvSpPr>
        <p:spPr>
          <a:xfrm>
            <a:off x="738230" y="1923372"/>
            <a:ext cx="7824462" cy="646331"/>
          </a:xfrm>
          <a:prstGeom prst="rect">
            <a:avLst/>
          </a:prstGeom>
          <a:noFill/>
        </p:spPr>
        <p:txBody>
          <a:bodyPr wrap="square">
            <a:spAutoFit/>
          </a:bodyPr>
          <a:lstStyle/>
          <a:p>
            <a:pPr eaLnBrk="1" hangingPunct="1">
              <a:lnSpc>
                <a:spcPct val="100000"/>
              </a:lnSpc>
              <a:spcBef>
                <a:spcPct val="0"/>
              </a:spcBef>
              <a:buFontTx/>
              <a:buNone/>
            </a:pPr>
            <a:r>
              <a:rPr lang="en-GB" altLang="en-US" dirty="0">
                <a:solidFill>
                  <a:schemeClr val="tx1"/>
                </a:solidFill>
              </a:rPr>
              <a:t>Lent is a time for </a:t>
            </a:r>
            <a:r>
              <a:rPr lang="en-GB" altLang="en-US" dirty="0" smtClean="0"/>
              <a:t>us</a:t>
            </a:r>
            <a:r>
              <a:rPr lang="en-GB" altLang="en-US" dirty="0" smtClean="0">
                <a:solidFill>
                  <a:schemeClr val="tx1"/>
                </a:solidFill>
              </a:rPr>
              <a:t> </a:t>
            </a:r>
            <a:r>
              <a:rPr lang="en-GB" altLang="en-US" dirty="0">
                <a:solidFill>
                  <a:schemeClr val="tx1"/>
                </a:solidFill>
              </a:rPr>
              <a:t>to remember Jesus’ struggles</a:t>
            </a:r>
            <a:br>
              <a:rPr lang="en-GB" altLang="en-US" dirty="0">
                <a:solidFill>
                  <a:schemeClr val="tx1"/>
                </a:solidFill>
              </a:rPr>
            </a:br>
            <a:r>
              <a:rPr lang="en-GB" altLang="en-US" dirty="0">
                <a:solidFill>
                  <a:schemeClr val="tx1"/>
                </a:solidFill>
              </a:rPr>
              <a:t>in the desert and how he didn’t give in to temptation.</a:t>
            </a:r>
          </a:p>
        </p:txBody>
      </p:sp>
      <p:sp>
        <p:nvSpPr>
          <p:cNvPr id="7" name="Rectangle 6">
            <a:extLst>
              <a:ext uri="{FF2B5EF4-FFF2-40B4-BE49-F238E27FC236}">
                <a16:creationId xmlns:a16="http://schemas.microsoft.com/office/drawing/2014/main" id="{760B9AA2-4945-4A74-83FF-FF057268CDD9}"/>
              </a:ext>
            </a:extLst>
          </p:cNvPr>
          <p:cNvSpPr/>
          <p:nvPr/>
        </p:nvSpPr>
        <p:spPr>
          <a:xfrm>
            <a:off x="738230" y="3422363"/>
            <a:ext cx="6560191" cy="1049106"/>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smtClean="0"/>
              <a:t>At St Martha’s we are going to think of extra things we</a:t>
            </a:r>
          </a:p>
          <a:p>
            <a:r>
              <a:rPr lang="en-US" dirty="0"/>
              <a:t>c</a:t>
            </a:r>
            <a:r>
              <a:rPr lang="en-US" dirty="0" smtClean="0"/>
              <a:t>an do to help people. (friends family and community – </a:t>
            </a:r>
          </a:p>
          <a:p>
            <a:r>
              <a:rPr lang="en-US" dirty="0" smtClean="0"/>
              <a:t>Food bank)</a:t>
            </a:r>
            <a:endParaRPr lang="en-GB" dirty="0"/>
          </a:p>
        </p:txBody>
      </p:sp>
      <p:pic>
        <p:nvPicPr>
          <p:cNvPr id="4" name="Picture 3">
            <a:extLst>
              <a:ext uri="{FF2B5EF4-FFF2-40B4-BE49-F238E27FC236}">
                <a16:creationId xmlns:a16="http://schemas.microsoft.com/office/drawing/2014/main" id="{79060103-38B6-4910-964B-ED5C6FF99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4388" y="2784982"/>
            <a:ext cx="1911832" cy="4987255"/>
          </a:xfrm>
          <a:prstGeom prst="rect">
            <a:avLst/>
          </a:prstGeom>
        </p:spPr>
      </p:pic>
      <p:grpSp>
        <p:nvGrpSpPr>
          <p:cNvPr id="13" name="Group 12">
            <a:extLst>
              <a:ext uri="{FF2B5EF4-FFF2-40B4-BE49-F238E27FC236}">
                <a16:creationId xmlns:a16="http://schemas.microsoft.com/office/drawing/2014/main" id="{732BEFB9-8B7E-4C52-B235-B41C5607061B}"/>
              </a:ext>
            </a:extLst>
          </p:cNvPr>
          <p:cNvGrpSpPr/>
          <p:nvPr/>
        </p:nvGrpSpPr>
        <p:grpSpPr>
          <a:xfrm>
            <a:off x="6862194" y="1107765"/>
            <a:ext cx="2390349" cy="2048596"/>
            <a:chOff x="6862194" y="1107765"/>
            <a:chExt cx="2390349" cy="2048596"/>
          </a:xfrm>
        </p:grpSpPr>
        <p:pic>
          <p:nvPicPr>
            <p:cNvPr id="10" name="Picture 9">
              <a:extLst>
                <a:ext uri="{FF2B5EF4-FFF2-40B4-BE49-F238E27FC236}">
                  <a16:creationId xmlns:a16="http://schemas.microsoft.com/office/drawing/2014/main" id="{36A085FD-6959-4511-A05A-02DF99BEE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194" y="1107765"/>
              <a:ext cx="2390349" cy="2048596"/>
            </a:xfrm>
            <a:prstGeom prst="rect">
              <a:avLst/>
            </a:prstGeom>
          </p:spPr>
        </p:pic>
        <p:pic>
          <p:nvPicPr>
            <p:cNvPr id="12" name="Picture 11">
              <a:extLst>
                <a:ext uri="{FF2B5EF4-FFF2-40B4-BE49-F238E27FC236}">
                  <a16:creationId xmlns:a16="http://schemas.microsoft.com/office/drawing/2014/main" id="{0CA0F2EC-E8EC-4DD3-B003-EDE14FAEF7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25569">
              <a:off x="7664163" y="1530167"/>
              <a:ext cx="786408" cy="786408"/>
            </a:xfrm>
            <a:prstGeom prst="rect">
              <a:avLst/>
            </a:prstGeom>
          </p:spPr>
        </p:pic>
      </p:grpSp>
    </p:spTree>
    <p:extLst>
      <p:ext uri="{BB962C8B-B14F-4D97-AF65-F5344CB8AC3E}">
        <p14:creationId xmlns:p14="http://schemas.microsoft.com/office/powerpoint/2010/main" val="9816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45" y="0"/>
            <a:ext cx="8164510" cy="1150938"/>
          </a:xfrm>
        </p:spPr>
        <p:txBody>
          <a:bodyPr/>
          <a:lstStyle/>
          <a:p>
            <a:r>
              <a:rPr lang="en-US" dirty="0" smtClean="0"/>
              <a:t>Let’s Pray</a:t>
            </a:r>
            <a:endParaRPr lang="en-GB" dirty="0"/>
          </a:p>
        </p:txBody>
      </p:sp>
      <p:sp>
        <p:nvSpPr>
          <p:cNvPr id="3" name="Content Placeholder 2"/>
          <p:cNvSpPr>
            <a:spLocks noGrp="1"/>
          </p:cNvSpPr>
          <p:nvPr>
            <p:ph idx="1"/>
          </p:nvPr>
        </p:nvSpPr>
        <p:spPr>
          <a:xfrm>
            <a:off x="0" y="729478"/>
            <a:ext cx="5765074" cy="4234408"/>
          </a:xfrm>
        </p:spPr>
        <p:txBody>
          <a:bodyPr>
            <a:normAutofit fontScale="77500" lnSpcReduction="20000"/>
          </a:bodyPr>
          <a:lstStyle/>
          <a:p>
            <a:pPr marL="0" indent="0">
              <a:buNone/>
            </a:pPr>
            <a:r>
              <a:rPr lang="en-GB" i="1" dirty="0"/>
              <a:t>The response is:</a:t>
            </a:r>
            <a:r>
              <a:rPr lang="en-GB" dirty="0"/>
              <a:t> </a:t>
            </a:r>
            <a:r>
              <a:rPr lang="en-GB" b="1" dirty="0"/>
              <a:t>Hear our prayer.</a:t>
            </a:r>
            <a:endParaRPr lang="en-GB" dirty="0"/>
          </a:p>
          <a:p>
            <a:pPr marL="0" indent="0">
              <a:buNone/>
            </a:pPr>
            <a:endParaRPr lang="en-GB" dirty="0"/>
          </a:p>
          <a:p>
            <a:pPr marL="0" indent="0">
              <a:buNone/>
            </a:pPr>
            <a:r>
              <a:rPr lang="en-GB" dirty="0"/>
              <a:t>Loving God, we pray for our school family as we begin this season of Lent. Help us to be generous in our actions. </a:t>
            </a:r>
          </a:p>
          <a:p>
            <a:pPr marL="0" indent="0">
              <a:buNone/>
            </a:pPr>
            <a:r>
              <a:rPr lang="en-GB" dirty="0"/>
              <a:t>Lord, in your mercy: </a:t>
            </a:r>
            <a:r>
              <a:rPr lang="en-GB" b="1" dirty="0"/>
              <a:t>Hear our prayer.</a:t>
            </a:r>
            <a:endParaRPr lang="en-GB" dirty="0"/>
          </a:p>
          <a:p>
            <a:pPr marL="0" indent="0">
              <a:buNone/>
            </a:pPr>
            <a:endParaRPr lang="en-GB" dirty="0"/>
          </a:p>
          <a:p>
            <a:pPr marL="0" indent="0">
              <a:buNone/>
            </a:pPr>
            <a:r>
              <a:rPr lang="en-GB" dirty="0"/>
              <a:t>Caring God, we pray for families who do not have the basic things in life like enough food to eat. Through our fundraising, help us to support more families to free themselves from poverty. </a:t>
            </a:r>
          </a:p>
          <a:p>
            <a:pPr marL="0" indent="0">
              <a:buNone/>
            </a:pPr>
            <a:r>
              <a:rPr lang="en-GB" dirty="0"/>
              <a:t>Lord, in your mercy: </a:t>
            </a:r>
            <a:r>
              <a:rPr lang="en-GB" b="1" dirty="0"/>
              <a:t>Hear our prayer.</a:t>
            </a:r>
            <a:endParaRPr lang="en-GB" dirty="0"/>
          </a:p>
          <a:p>
            <a:pPr marL="0" indent="0">
              <a:buNone/>
            </a:pPr>
            <a:r>
              <a:rPr lang="en-GB" dirty="0"/>
              <a:t> </a:t>
            </a:r>
          </a:p>
          <a:p>
            <a:pPr marL="0" indent="0">
              <a:buNone/>
            </a:pPr>
            <a:r>
              <a:rPr lang="en-GB" dirty="0"/>
              <a:t> </a:t>
            </a:r>
            <a:r>
              <a:rPr lang="en-GB" dirty="0" smtClean="0"/>
              <a:t>Wonderful </a:t>
            </a:r>
            <a:r>
              <a:rPr lang="en-GB" dirty="0"/>
              <a:t>God, we pray for one another as we journey through Lent. As we pray, give things up, and think of others, inspire us to be kind and show mercy in our actions.</a:t>
            </a:r>
          </a:p>
          <a:p>
            <a:pPr marL="0" indent="0">
              <a:buNone/>
            </a:pPr>
            <a:r>
              <a:rPr lang="en-GB" dirty="0"/>
              <a:t>Lord, in your mercy: </a:t>
            </a:r>
            <a:r>
              <a:rPr lang="en-GB" b="1" dirty="0"/>
              <a:t>Hear our prayer. </a:t>
            </a:r>
            <a:endParaRPr lang="en-GB" dirty="0"/>
          </a:p>
          <a:p>
            <a:endParaRPr lang="en-GB" dirty="0"/>
          </a:p>
        </p:txBody>
      </p:sp>
    </p:spTree>
    <p:extLst>
      <p:ext uri="{BB962C8B-B14F-4D97-AF65-F5344CB8AC3E}">
        <p14:creationId xmlns:p14="http://schemas.microsoft.com/office/powerpoint/2010/main" val="288319053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37</TotalTime>
  <Words>460</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Twinkl</vt:lpstr>
      <vt:lpstr>Office Theme</vt:lpstr>
      <vt:lpstr>PowerPoint Presentation</vt:lpstr>
      <vt:lpstr>Opening Prayer</vt:lpstr>
      <vt:lpstr>What is Lent?</vt:lpstr>
      <vt:lpstr>Why is Lent 40 Days Long?</vt:lpstr>
      <vt:lpstr>What Do We  Do During Lent?</vt:lpstr>
      <vt:lpstr>What Do We Do During Lent?</vt:lpstr>
      <vt:lpstr>When Does Lent Finish?</vt:lpstr>
      <vt:lpstr>What is your promise?</vt:lpstr>
      <vt:lpstr>Let’s Pray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MissWoodrow</cp:lastModifiedBy>
  <cp:revision>11</cp:revision>
  <dcterms:created xsi:type="dcterms:W3CDTF">2020-12-16T01:07:45Z</dcterms:created>
  <dcterms:modified xsi:type="dcterms:W3CDTF">2022-02-25T15:48:36Z</dcterms:modified>
</cp:coreProperties>
</file>