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5"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60"/>
  </p:normalViewPr>
  <p:slideViewPr>
    <p:cSldViewPr snapToGrid="0">
      <p:cViewPr varScale="1">
        <p:scale>
          <a:sx n="88" d="100"/>
          <a:sy n="88" d="100"/>
        </p:scale>
        <p:origin x="36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376C4A6-A78F-4B11-A9FA-13045DB16535}" type="datetimeFigureOut">
              <a:rPr lang="en-GB" smtClean="0"/>
              <a:t>17/01/2022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9D10A1-2A77-489F-A176-79FDFAA925B5}" type="slidenum">
              <a:rPr lang="en-GB" smtClean="0"/>
              <a:t>‹#›</a:t>
            </a:fld>
            <a:endParaRPr lang="en-GB"/>
          </a:p>
        </p:txBody>
      </p:sp>
    </p:spTree>
    <p:extLst>
      <p:ext uri="{BB962C8B-B14F-4D97-AF65-F5344CB8AC3E}">
        <p14:creationId xmlns:p14="http://schemas.microsoft.com/office/powerpoint/2010/main" val="838613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376C4A6-A78F-4B11-A9FA-13045DB16535}" type="datetimeFigureOut">
              <a:rPr lang="en-GB" smtClean="0"/>
              <a:t>17/01/2022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9D10A1-2A77-489F-A176-79FDFAA925B5}" type="slidenum">
              <a:rPr lang="en-GB" smtClean="0"/>
              <a:t>‹#›</a:t>
            </a:fld>
            <a:endParaRPr lang="en-GB"/>
          </a:p>
        </p:txBody>
      </p:sp>
    </p:spTree>
    <p:extLst>
      <p:ext uri="{BB962C8B-B14F-4D97-AF65-F5344CB8AC3E}">
        <p14:creationId xmlns:p14="http://schemas.microsoft.com/office/powerpoint/2010/main" val="3315680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376C4A6-A78F-4B11-A9FA-13045DB16535}" type="datetimeFigureOut">
              <a:rPr lang="en-GB" smtClean="0"/>
              <a:t>17/01/2022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9D10A1-2A77-489F-A176-79FDFAA925B5}" type="slidenum">
              <a:rPr lang="en-GB" smtClean="0"/>
              <a:t>‹#›</a:t>
            </a:fld>
            <a:endParaRPr lang="en-GB"/>
          </a:p>
        </p:txBody>
      </p:sp>
    </p:spTree>
    <p:extLst>
      <p:ext uri="{BB962C8B-B14F-4D97-AF65-F5344CB8AC3E}">
        <p14:creationId xmlns:p14="http://schemas.microsoft.com/office/powerpoint/2010/main" val="1669782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376C4A6-A78F-4B11-A9FA-13045DB16535}" type="datetimeFigureOut">
              <a:rPr lang="en-GB" smtClean="0"/>
              <a:t>17/01/2022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9D10A1-2A77-489F-A176-79FDFAA925B5}" type="slidenum">
              <a:rPr lang="en-GB" smtClean="0"/>
              <a:t>‹#›</a:t>
            </a:fld>
            <a:endParaRPr lang="en-GB"/>
          </a:p>
        </p:txBody>
      </p:sp>
    </p:spTree>
    <p:extLst>
      <p:ext uri="{BB962C8B-B14F-4D97-AF65-F5344CB8AC3E}">
        <p14:creationId xmlns:p14="http://schemas.microsoft.com/office/powerpoint/2010/main" val="1146410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376C4A6-A78F-4B11-A9FA-13045DB16535}" type="datetimeFigureOut">
              <a:rPr lang="en-GB" smtClean="0"/>
              <a:t>17/01/2022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9D10A1-2A77-489F-A176-79FDFAA925B5}" type="slidenum">
              <a:rPr lang="en-GB" smtClean="0"/>
              <a:t>‹#›</a:t>
            </a:fld>
            <a:endParaRPr lang="en-GB"/>
          </a:p>
        </p:txBody>
      </p:sp>
    </p:spTree>
    <p:extLst>
      <p:ext uri="{BB962C8B-B14F-4D97-AF65-F5344CB8AC3E}">
        <p14:creationId xmlns:p14="http://schemas.microsoft.com/office/powerpoint/2010/main" val="2344335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376C4A6-A78F-4B11-A9FA-13045DB16535}" type="datetimeFigureOut">
              <a:rPr lang="en-GB" smtClean="0"/>
              <a:t>17/01/2022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9D10A1-2A77-489F-A176-79FDFAA925B5}" type="slidenum">
              <a:rPr lang="en-GB" smtClean="0"/>
              <a:t>‹#›</a:t>
            </a:fld>
            <a:endParaRPr lang="en-GB"/>
          </a:p>
        </p:txBody>
      </p:sp>
    </p:spTree>
    <p:extLst>
      <p:ext uri="{BB962C8B-B14F-4D97-AF65-F5344CB8AC3E}">
        <p14:creationId xmlns:p14="http://schemas.microsoft.com/office/powerpoint/2010/main" val="2090702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376C4A6-A78F-4B11-A9FA-13045DB16535}" type="datetimeFigureOut">
              <a:rPr lang="en-GB" smtClean="0"/>
              <a:t>17/01/2022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9D10A1-2A77-489F-A176-79FDFAA925B5}" type="slidenum">
              <a:rPr lang="en-GB" smtClean="0"/>
              <a:t>‹#›</a:t>
            </a:fld>
            <a:endParaRPr lang="en-GB"/>
          </a:p>
        </p:txBody>
      </p:sp>
    </p:spTree>
    <p:extLst>
      <p:ext uri="{BB962C8B-B14F-4D97-AF65-F5344CB8AC3E}">
        <p14:creationId xmlns:p14="http://schemas.microsoft.com/office/powerpoint/2010/main" val="2277862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376C4A6-A78F-4B11-A9FA-13045DB16535}" type="datetimeFigureOut">
              <a:rPr lang="en-GB" smtClean="0"/>
              <a:t>17/01/2022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9D10A1-2A77-489F-A176-79FDFAA925B5}" type="slidenum">
              <a:rPr lang="en-GB" smtClean="0"/>
              <a:t>‹#›</a:t>
            </a:fld>
            <a:endParaRPr lang="en-GB"/>
          </a:p>
        </p:txBody>
      </p:sp>
    </p:spTree>
    <p:extLst>
      <p:ext uri="{BB962C8B-B14F-4D97-AF65-F5344CB8AC3E}">
        <p14:creationId xmlns:p14="http://schemas.microsoft.com/office/powerpoint/2010/main" val="1226153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76C4A6-A78F-4B11-A9FA-13045DB16535}" type="datetimeFigureOut">
              <a:rPr lang="en-GB" smtClean="0"/>
              <a:t>17/01/2022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9D10A1-2A77-489F-A176-79FDFAA925B5}" type="slidenum">
              <a:rPr lang="en-GB" smtClean="0"/>
              <a:t>‹#›</a:t>
            </a:fld>
            <a:endParaRPr lang="en-GB"/>
          </a:p>
        </p:txBody>
      </p:sp>
    </p:spTree>
    <p:extLst>
      <p:ext uri="{BB962C8B-B14F-4D97-AF65-F5344CB8AC3E}">
        <p14:creationId xmlns:p14="http://schemas.microsoft.com/office/powerpoint/2010/main" val="3916790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76C4A6-A78F-4B11-A9FA-13045DB16535}" type="datetimeFigureOut">
              <a:rPr lang="en-GB" smtClean="0"/>
              <a:t>17/01/2022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9D10A1-2A77-489F-A176-79FDFAA925B5}" type="slidenum">
              <a:rPr lang="en-GB" smtClean="0"/>
              <a:t>‹#›</a:t>
            </a:fld>
            <a:endParaRPr lang="en-GB"/>
          </a:p>
        </p:txBody>
      </p:sp>
    </p:spTree>
    <p:extLst>
      <p:ext uri="{BB962C8B-B14F-4D97-AF65-F5344CB8AC3E}">
        <p14:creationId xmlns:p14="http://schemas.microsoft.com/office/powerpoint/2010/main" val="1969290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76C4A6-A78F-4B11-A9FA-13045DB16535}" type="datetimeFigureOut">
              <a:rPr lang="en-GB" smtClean="0"/>
              <a:t>17/01/2022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9D10A1-2A77-489F-A176-79FDFAA925B5}" type="slidenum">
              <a:rPr lang="en-GB" smtClean="0"/>
              <a:t>‹#›</a:t>
            </a:fld>
            <a:endParaRPr lang="en-GB"/>
          </a:p>
        </p:txBody>
      </p:sp>
    </p:spTree>
    <p:extLst>
      <p:ext uri="{BB962C8B-B14F-4D97-AF65-F5344CB8AC3E}">
        <p14:creationId xmlns:p14="http://schemas.microsoft.com/office/powerpoint/2010/main" val="281095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76C4A6-A78F-4B11-A9FA-13045DB16535}" type="datetimeFigureOut">
              <a:rPr lang="en-GB" smtClean="0"/>
              <a:t>17/01/2022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D10A1-2A77-489F-A176-79FDFAA925B5}" type="slidenum">
              <a:rPr lang="en-GB" smtClean="0"/>
              <a:t>‹#›</a:t>
            </a:fld>
            <a:endParaRPr lang="en-GB"/>
          </a:p>
        </p:txBody>
      </p:sp>
    </p:spTree>
    <p:extLst>
      <p:ext uri="{BB962C8B-B14F-4D97-AF65-F5344CB8AC3E}">
        <p14:creationId xmlns:p14="http://schemas.microsoft.com/office/powerpoint/2010/main" val="1445273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Jesus changed water into wine</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817737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46" y="259472"/>
            <a:ext cx="11691025" cy="6267787"/>
          </a:xfrm>
        </p:spPr>
        <p:txBody>
          <a:bodyPr/>
          <a:lstStyle/>
          <a:p>
            <a:pPr marL="0" indent="0">
              <a:buNone/>
            </a:pPr>
            <a:r>
              <a:rPr lang="en-GB" dirty="0"/>
              <a:t>In today’s gospel we hear how Jesus did something very special at a wedding in Cana, changing water into wine. Let’s think about the changes we can make in our lives and in our world. </a:t>
            </a:r>
            <a:endParaRPr lang="en-GB" dirty="0" smtClean="0"/>
          </a:p>
          <a:p>
            <a:pPr marL="0" indent="0">
              <a:buNone/>
            </a:pPr>
            <a:endParaRPr lang="en-US" dirty="0"/>
          </a:p>
          <a:p>
            <a:pPr marL="0" indent="0">
              <a:buNone/>
            </a:pPr>
            <a:r>
              <a:rPr lang="en-US" dirty="0" smtClean="0"/>
              <a:t>In the name of the Father…</a:t>
            </a:r>
          </a:p>
          <a:p>
            <a:pPr marL="0" indent="0">
              <a:buNone/>
            </a:pPr>
            <a:endParaRPr lang="en-US" dirty="0"/>
          </a:p>
          <a:p>
            <a:pPr marL="0" indent="0">
              <a:buNone/>
            </a:pPr>
            <a:r>
              <a:rPr lang="en-GB" dirty="0" smtClean="0"/>
              <a:t>God of wonder, we know all things are possible for you. Help us to work together to change the world, so that it becomes a fairer place for all to live. Amen.</a:t>
            </a:r>
          </a:p>
          <a:p>
            <a:pPr marL="0" indent="0">
              <a:buNone/>
            </a:pPr>
            <a:endParaRPr lang="en-GB" dirty="0"/>
          </a:p>
        </p:txBody>
      </p:sp>
      <p:pic>
        <p:nvPicPr>
          <p:cNvPr id="3074" name="Picture 2" descr="Jesus saw that there were six big water jars in the house. ‘Fill them with water then take some of the water to the head man who looks after all the guests and let him taste it.’So the servants did as Jesus commanded. – Slid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2128" y="4063898"/>
            <a:ext cx="3427154" cy="2570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675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John 2:1-11</a:t>
            </a:r>
            <a:br>
              <a:rPr lang="en-GB" dirty="0" smtClean="0"/>
            </a:br>
            <a:endParaRPr lang="en-GB" dirty="0"/>
          </a:p>
        </p:txBody>
      </p:sp>
      <p:sp>
        <p:nvSpPr>
          <p:cNvPr id="3" name="Content Placeholder 2"/>
          <p:cNvSpPr>
            <a:spLocks noGrp="1"/>
          </p:cNvSpPr>
          <p:nvPr>
            <p:ph idx="1"/>
          </p:nvPr>
        </p:nvSpPr>
        <p:spPr>
          <a:xfrm>
            <a:off x="361543" y="1096049"/>
            <a:ext cx="11506201" cy="5382571"/>
          </a:xfrm>
        </p:spPr>
        <p:txBody>
          <a:bodyPr>
            <a:normAutofit/>
          </a:bodyPr>
          <a:lstStyle/>
          <a:p>
            <a:pPr marL="0" indent="0">
              <a:buNone/>
            </a:pPr>
            <a:r>
              <a:rPr lang="en-GB" dirty="0" smtClean="0"/>
              <a:t>Two </a:t>
            </a:r>
            <a:r>
              <a:rPr lang="en-GB" dirty="0"/>
              <a:t>days later there was a wedding in the town of Cana in Galilee. Jesus' mother was there, and Jesus and his disciples had also been invited to the wedding. When the wine had given out, Jesus' mother said to him, “They have no wine left.”</a:t>
            </a:r>
          </a:p>
          <a:p>
            <a:pPr marL="0" indent="0">
              <a:buNone/>
            </a:pPr>
            <a:r>
              <a:rPr lang="en-GB" dirty="0"/>
              <a:t>“You must not tell me what to do,” Jesus replied. “My time has not yet come.”</a:t>
            </a:r>
          </a:p>
          <a:p>
            <a:pPr marL="0" indent="0">
              <a:buNone/>
            </a:pPr>
            <a:r>
              <a:rPr lang="en-GB" dirty="0"/>
              <a:t>Jesus' mother then told the servants, “Do whatever he tells you</a:t>
            </a:r>
            <a:r>
              <a:rPr lang="en-GB" dirty="0" smtClean="0"/>
              <a:t>.”</a:t>
            </a:r>
            <a:endParaRPr lang="en-GB" dirty="0"/>
          </a:p>
        </p:txBody>
      </p:sp>
      <p:pic>
        <p:nvPicPr>
          <p:cNvPr id="2050" name="Picture 2" descr="But as the wedding feast went on they ran out of wine. – Slid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0396" y="3965368"/>
            <a:ext cx="3531208" cy="2648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794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9638" y="405386"/>
            <a:ext cx="6710464" cy="5878681"/>
          </a:xfrm>
        </p:spPr>
        <p:txBody>
          <a:bodyPr>
            <a:normAutofit fontScale="92500" lnSpcReduction="20000"/>
          </a:bodyPr>
          <a:lstStyle/>
          <a:p>
            <a:pPr marL="0" indent="0">
              <a:buNone/>
            </a:pPr>
            <a:r>
              <a:rPr lang="en-GB" dirty="0" smtClean="0"/>
              <a:t>The Jews have rules about ritual washing, and for this purpose six stone water jars were there, each one large enough to hold about a hundred litres.</a:t>
            </a:r>
            <a:r>
              <a:rPr lang="en-GB" b="1" baseline="30000" dirty="0" smtClean="0"/>
              <a:t> </a:t>
            </a:r>
            <a:r>
              <a:rPr lang="en-GB" dirty="0" smtClean="0"/>
              <a:t>Jesus said to the servants, “Fill these jars with water.” They filled them to the brim, and then he told them, “Now draw some water out and take it to the man in charge of the feast.” They took him the water, which now had turned into wine, and he tasted it. He did not know where this wine had come from (but, of course, the servants who had drawn out the water knew); so he called the bridegroom and said to him, “Everyone else serves the best wine first, and after the guests have had plenty to drink, he serves the ordinary wine. But you have kept the best wine until now!”</a:t>
            </a:r>
          </a:p>
          <a:p>
            <a:pPr marL="0" indent="0">
              <a:buNone/>
            </a:pPr>
            <a:r>
              <a:rPr lang="en-GB" dirty="0" smtClean="0"/>
              <a:t>Jesus performed this first miracle in Cana in Galilee; there he revealed his glory, and his disciples believed in him.</a:t>
            </a:r>
            <a:endParaRPr lang="en-GB" dirty="0"/>
          </a:p>
        </p:txBody>
      </p:sp>
      <p:pic>
        <p:nvPicPr>
          <p:cNvPr id="1026" name="Picture 2" descr="They filled the six large jars to the brim with water. – Slid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9610" y="297175"/>
            <a:ext cx="3716033" cy="278702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stretch>
            <a:fillRect/>
          </a:stretch>
        </p:blipFill>
        <p:spPr>
          <a:xfrm>
            <a:off x="7809656" y="3407113"/>
            <a:ext cx="3835940" cy="2876955"/>
          </a:xfrm>
          <a:prstGeom prst="rect">
            <a:avLst/>
          </a:prstGeom>
        </p:spPr>
      </p:pic>
    </p:spTree>
    <p:extLst>
      <p:ext uri="{BB962C8B-B14F-4D97-AF65-F5344CB8AC3E}">
        <p14:creationId xmlns:p14="http://schemas.microsoft.com/office/powerpoint/2010/main" val="3469817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reflect</a:t>
            </a:r>
            <a:endParaRPr lang="en-GB" dirty="0"/>
          </a:p>
        </p:txBody>
      </p:sp>
      <p:sp>
        <p:nvSpPr>
          <p:cNvPr id="3" name="Content Placeholder 2"/>
          <p:cNvSpPr>
            <a:spLocks noGrp="1"/>
          </p:cNvSpPr>
          <p:nvPr>
            <p:ph idx="1"/>
          </p:nvPr>
        </p:nvSpPr>
        <p:spPr>
          <a:xfrm>
            <a:off x="243191" y="1391055"/>
            <a:ext cx="7928043" cy="5038928"/>
          </a:xfrm>
        </p:spPr>
        <p:txBody>
          <a:bodyPr>
            <a:normAutofit fontScale="92500" lnSpcReduction="10000"/>
          </a:bodyPr>
          <a:lstStyle/>
          <a:p>
            <a:pPr marL="0" indent="0">
              <a:buNone/>
            </a:pPr>
            <a:r>
              <a:rPr lang="en-GB" dirty="0"/>
              <a:t>Jesus, his mother Mary, and the disciples were at a wedding, where they ran out of wine. Mary asked Jesus to help and so he changed some water into wine so that the celebration could </a:t>
            </a:r>
            <a:r>
              <a:rPr lang="en-GB" dirty="0" smtClean="0"/>
              <a:t>continue. </a:t>
            </a:r>
          </a:p>
          <a:p>
            <a:pPr marL="0" indent="0">
              <a:buNone/>
            </a:pPr>
            <a:r>
              <a:rPr lang="en-GB" dirty="0" smtClean="0"/>
              <a:t>I wonder how the </a:t>
            </a:r>
            <a:r>
              <a:rPr lang="en-GB" dirty="0"/>
              <a:t>servants must have felt when they saw that the water had turned into </a:t>
            </a:r>
            <a:r>
              <a:rPr lang="en-GB" dirty="0" smtClean="0"/>
              <a:t>wine. It </a:t>
            </a:r>
            <a:r>
              <a:rPr lang="en-GB" dirty="0"/>
              <a:t>must have been very surprising for them. </a:t>
            </a:r>
            <a:r>
              <a:rPr lang="en-GB" dirty="0" smtClean="0"/>
              <a:t>And </a:t>
            </a:r>
            <a:r>
              <a:rPr lang="en-GB" dirty="0"/>
              <a:t>for the bride and bridegroom who were told that they had saved the best wine for last. </a:t>
            </a:r>
            <a:endParaRPr lang="en-GB" dirty="0" smtClean="0"/>
          </a:p>
          <a:p>
            <a:pPr marL="0" indent="0">
              <a:buNone/>
            </a:pPr>
            <a:r>
              <a:rPr lang="en-GB" dirty="0" smtClean="0"/>
              <a:t>Let’s think what the word, “miracle” means.  It is when </a:t>
            </a:r>
            <a:r>
              <a:rPr lang="en-GB" dirty="0"/>
              <a:t>we don’t know how something happens, and we know it can only have been done by God, we call it a miracle. </a:t>
            </a:r>
            <a:endParaRPr lang="en-GB" dirty="0" smtClean="0"/>
          </a:p>
          <a:p>
            <a:pPr marL="0" indent="0">
              <a:buNone/>
            </a:pPr>
            <a:r>
              <a:rPr lang="en-GB" dirty="0" smtClean="0"/>
              <a:t>Turning </a:t>
            </a:r>
            <a:r>
              <a:rPr lang="en-GB" dirty="0"/>
              <a:t>the water into wine is the first miracle that Jesus performs. </a:t>
            </a:r>
            <a:endParaRPr lang="en-GB" dirty="0" smtClean="0"/>
          </a:p>
          <a:p>
            <a:endParaRPr lang="en-GB" dirty="0"/>
          </a:p>
        </p:txBody>
      </p:sp>
      <p:pic>
        <p:nvPicPr>
          <p:cNvPr id="4098" name="Picture 2" descr="As the head man began to drink the water it became wine and it was delicious! The man told the bride and groom that he really liked their wine and it tasted the very best of all. They were so happy! Jesus had begun His miracles! – Slid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1234" y="2164405"/>
            <a:ext cx="3929975" cy="2947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4513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36" y="278927"/>
            <a:ext cx="11914762" cy="6433158"/>
          </a:xfrm>
        </p:spPr>
        <p:txBody>
          <a:bodyPr/>
          <a:lstStyle/>
          <a:p>
            <a:pPr marL="0" indent="0">
              <a:buNone/>
            </a:pPr>
            <a:r>
              <a:rPr lang="en-GB" dirty="0" smtClean="0"/>
              <a:t>Can you think of any others? (</a:t>
            </a:r>
            <a:r>
              <a:rPr lang="en-GB" i="1" dirty="0" smtClean="0"/>
              <a:t>feeding the 5,000, healing people </a:t>
            </a:r>
            <a:r>
              <a:rPr lang="en-GB" i="1" dirty="0" err="1" smtClean="0"/>
              <a:t>etc</a:t>
            </a:r>
            <a:r>
              <a:rPr lang="en-GB" dirty="0" smtClean="0"/>
              <a:t>)</a:t>
            </a:r>
            <a:endParaRPr lang="en-GB" dirty="0"/>
          </a:p>
        </p:txBody>
      </p:sp>
      <p:pic>
        <p:nvPicPr>
          <p:cNvPr id="5122" name="Picture 2" descr="‘I am willing,’ Jesus said. ‘Be clean!’ – Slid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7185" y="1087430"/>
            <a:ext cx="3151896" cy="2363922"/>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Jesus saw the faith of these men and their paralysed friend and announced, ‘Friend, your sins are forgiven.’ – Slid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207" y="1072838"/>
            <a:ext cx="3171350" cy="2378514"/>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Tell everyone to sit down in groups of around fifty,’ Jesus ordered. – Slid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7478" y="3821003"/>
            <a:ext cx="3167975" cy="2375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7284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634" y="376203"/>
            <a:ext cx="11622932" cy="4351338"/>
          </a:xfrm>
        </p:spPr>
        <p:txBody>
          <a:bodyPr/>
          <a:lstStyle/>
          <a:p>
            <a:pPr marL="0" indent="0">
              <a:buNone/>
            </a:pPr>
            <a:r>
              <a:rPr lang="en-GB" dirty="0" smtClean="0"/>
              <a:t>I wonder why he performed this miracle, turning the water into wine.</a:t>
            </a:r>
          </a:p>
          <a:p>
            <a:pPr marL="0" indent="0">
              <a:buNone/>
            </a:pPr>
            <a:r>
              <a:rPr lang="en-GB" dirty="0" smtClean="0"/>
              <a:t>I wonder what it tells us about him. The miracle shows us how special and important Jesus is. It shows us that he is the Son of God and that he can do anything. While we cannot work miracles, we can make real changes that make a difference to our own lives and the lives of others. </a:t>
            </a:r>
          </a:p>
        </p:txBody>
      </p:sp>
      <p:pic>
        <p:nvPicPr>
          <p:cNvPr id="6150" name="Picture 6" descr="So they filled them up to the very top. Then He told them, ‘Now draw some out and take it to the head steward,’ and they did. – Slid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639421"/>
            <a:ext cx="4572000" cy="3429001"/>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Then the head steward tasted the water that had been turned to wine, not knowing where it came from (though the servants who had drawn the water knew), He called the bridegroom. – Slid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4100" y="2639421"/>
            <a:ext cx="457200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401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898" y="249744"/>
            <a:ext cx="11963400" cy="4672452"/>
          </a:xfrm>
        </p:spPr>
        <p:txBody>
          <a:bodyPr>
            <a:normAutofit lnSpcReduction="10000"/>
          </a:bodyPr>
          <a:lstStyle/>
          <a:p>
            <a:pPr marL="0" indent="0">
              <a:buNone/>
            </a:pPr>
            <a:r>
              <a:rPr lang="en-US" dirty="0" smtClean="0"/>
              <a:t>Later today I am going to be finding out about a group called Mini Vinnies in hope that we can set up a group of children at St Martha’s. Mini Vinnies get together and work out projects that we can do to help the people in our community.</a:t>
            </a:r>
          </a:p>
          <a:p>
            <a:pPr marL="0" indent="0">
              <a:buNone/>
            </a:pPr>
            <a:endParaRPr lang="en-US" dirty="0"/>
          </a:p>
          <a:p>
            <a:pPr marL="0" indent="0">
              <a:buNone/>
            </a:pPr>
            <a:r>
              <a:rPr lang="en-US" dirty="0" smtClean="0"/>
              <a:t>But in the meantime, I wonder what you can do to help people in your daily lives?</a:t>
            </a:r>
          </a:p>
          <a:p>
            <a:pPr marL="0" indent="0">
              <a:buNone/>
            </a:pPr>
            <a:endParaRPr lang="en-US" dirty="0"/>
          </a:p>
          <a:p>
            <a:pPr marL="0" indent="0">
              <a:buNone/>
            </a:pPr>
            <a:r>
              <a:rPr lang="en-US" dirty="0" smtClean="0"/>
              <a:t>Take some time to reflect on this now.</a:t>
            </a:r>
          </a:p>
          <a:p>
            <a:pPr marL="0" indent="0">
              <a:buNone/>
            </a:pPr>
            <a:endParaRPr lang="en-US" dirty="0"/>
          </a:p>
          <a:p>
            <a:pPr marL="0" indent="0">
              <a:buNone/>
            </a:pPr>
            <a:r>
              <a:rPr lang="en-GB" dirty="0" smtClean="0"/>
              <a:t>Through seeing Jesus’ miracle the disciples believed in him. Through our actions we hope that others will see that we believe in Jesus too.</a:t>
            </a:r>
          </a:p>
          <a:p>
            <a:pPr marL="0" indent="0">
              <a:buNone/>
            </a:pPr>
            <a:endParaRPr lang="en-GB" dirty="0"/>
          </a:p>
        </p:txBody>
      </p:sp>
    </p:spTree>
    <p:extLst>
      <p:ext uri="{BB962C8B-B14F-4D97-AF65-F5344CB8AC3E}">
        <p14:creationId xmlns:p14="http://schemas.microsoft.com/office/powerpoint/2010/main" val="22063263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281" y="223736"/>
            <a:ext cx="11149519" cy="5953227"/>
          </a:xfrm>
        </p:spPr>
        <p:txBody>
          <a:bodyPr>
            <a:normAutofit lnSpcReduction="10000"/>
          </a:bodyPr>
          <a:lstStyle/>
          <a:p>
            <a:pPr marL="0" indent="0">
              <a:buNone/>
            </a:pPr>
            <a:r>
              <a:rPr lang="en-US" dirty="0" smtClean="0"/>
              <a:t>We pray that we will find ways to help each other out this week. Lord, in your mercy…</a:t>
            </a:r>
          </a:p>
          <a:p>
            <a:pPr marL="0" indent="0">
              <a:buNone/>
            </a:pPr>
            <a:endParaRPr lang="en-US" dirty="0"/>
          </a:p>
          <a:p>
            <a:pPr marL="0" indent="0">
              <a:buNone/>
            </a:pPr>
            <a:r>
              <a:rPr lang="en-US" dirty="0" smtClean="0"/>
              <a:t>We pray that we will find ways to ensure we have always got kind hands, kind </a:t>
            </a:r>
            <a:r>
              <a:rPr lang="en-US" dirty="0" smtClean="0"/>
              <a:t>feet </a:t>
            </a:r>
            <a:r>
              <a:rPr lang="en-US" dirty="0" smtClean="0"/>
              <a:t>and kind words this week. Lord, in your mercy…</a:t>
            </a:r>
          </a:p>
          <a:p>
            <a:pPr marL="0" indent="0">
              <a:buNone/>
            </a:pPr>
            <a:endParaRPr lang="en-GB" dirty="0"/>
          </a:p>
          <a:p>
            <a:pPr marL="0" indent="0">
              <a:buNone/>
            </a:pPr>
            <a:r>
              <a:rPr lang="en-GB" dirty="0" smtClean="0"/>
              <a:t>We </a:t>
            </a:r>
            <a:r>
              <a:rPr lang="en-GB" dirty="0"/>
              <a:t>pray for our parish, families and friends: that we may be inspired to make a difference, </a:t>
            </a:r>
            <a:r>
              <a:rPr lang="en-GB" dirty="0" smtClean="0"/>
              <a:t>to support each other and have a lovely week in school. </a:t>
            </a:r>
            <a:r>
              <a:rPr lang="en-GB" dirty="0"/>
              <a:t>Lord, in your mercy…  </a:t>
            </a:r>
          </a:p>
          <a:p>
            <a:pPr marL="0" indent="0">
              <a:buNone/>
            </a:pPr>
            <a:endParaRPr lang="en-GB" dirty="0"/>
          </a:p>
          <a:p>
            <a:pPr marL="0" indent="0">
              <a:buNone/>
            </a:pPr>
            <a:r>
              <a:rPr lang="en-GB" dirty="0" smtClean="0"/>
              <a:t>God </a:t>
            </a:r>
            <a:r>
              <a:rPr lang="en-GB" dirty="0"/>
              <a:t>of life, may we be inspired by the miracles that your Son Jesus performed, to do our best to make a real difference to others </a:t>
            </a:r>
            <a:r>
              <a:rPr lang="en-GB" dirty="0" smtClean="0"/>
              <a:t>by helping those around us. </a:t>
            </a:r>
            <a:r>
              <a:rPr lang="en-GB" dirty="0"/>
              <a:t>Amen</a:t>
            </a:r>
            <a:r>
              <a:rPr lang="en-GB" dirty="0" smtClean="0"/>
              <a:t>.</a:t>
            </a:r>
          </a:p>
          <a:p>
            <a:pPr marL="0" indent="0">
              <a:buNone/>
            </a:pPr>
            <a:r>
              <a:rPr lang="en-US" dirty="0" smtClean="0"/>
              <a:t>In the name of the Father…</a:t>
            </a:r>
            <a:endParaRPr lang="en-US" dirty="0"/>
          </a:p>
        </p:txBody>
      </p:sp>
    </p:spTree>
    <p:extLst>
      <p:ext uri="{BB962C8B-B14F-4D97-AF65-F5344CB8AC3E}">
        <p14:creationId xmlns:p14="http://schemas.microsoft.com/office/powerpoint/2010/main" val="1127244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611</Words>
  <Application>Microsoft Office PowerPoint</Application>
  <PresentationFormat>Widescreen</PresentationFormat>
  <Paragraphs>35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Jesus changed water into wine</vt:lpstr>
      <vt:lpstr>PowerPoint Presentation</vt:lpstr>
      <vt:lpstr>John 2:1-11 </vt:lpstr>
      <vt:lpstr>PowerPoint Presentation</vt:lpstr>
      <vt:lpstr>Let’s reflect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changed Water into Wine</dc:title>
  <dc:creator>MissWoodrow</dc:creator>
  <cp:lastModifiedBy>MissWoodrow</cp:lastModifiedBy>
  <cp:revision>10</cp:revision>
  <dcterms:created xsi:type="dcterms:W3CDTF">2022-01-14T10:25:08Z</dcterms:created>
  <dcterms:modified xsi:type="dcterms:W3CDTF">2022-01-18T10:53:58Z</dcterms:modified>
</cp:coreProperties>
</file>